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2"/>
  </p:notesMasterIdLst>
  <p:sldIdLst>
    <p:sldId id="256" r:id="rId2"/>
    <p:sldId id="258" r:id="rId3"/>
    <p:sldId id="261" r:id="rId4"/>
    <p:sldId id="263" r:id="rId5"/>
    <p:sldId id="264" r:id="rId6"/>
    <p:sldId id="262" r:id="rId7"/>
    <p:sldId id="265" r:id="rId8"/>
    <p:sldId id="266" r:id="rId9"/>
    <p:sldId id="267" r:id="rId10"/>
    <p:sldId id="345" r:id="rId11"/>
    <p:sldId id="344" r:id="rId12"/>
    <p:sldId id="353" r:id="rId13"/>
    <p:sldId id="354" r:id="rId14"/>
    <p:sldId id="347" r:id="rId15"/>
    <p:sldId id="348" r:id="rId16"/>
    <p:sldId id="349" r:id="rId17"/>
    <p:sldId id="350" r:id="rId18"/>
    <p:sldId id="295" r:id="rId19"/>
    <p:sldId id="294" r:id="rId20"/>
    <p:sldId id="300" r:id="rId21"/>
    <p:sldId id="276" r:id="rId22"/>
    <p:sldId id="355" r:id="rId23"/>
    <p:sldId id="356" r:id="rId24"/>
    <p:sldId id="357" r:id="rId25"/>
    <p:sldId id="360" r:id="rId26"/>
    <p:sldId id="315" r:id="rId27"/>
    <p:sldId id="308" r:id="rId28"/>
    <p:sldId id="362" r:id="rId29"/>
    <p:sldId id="297" r:id="rId30"/>
    <p:sldId id="299" r:id="rId31"/>
    <p:sldId id="361" r:id="rId32"/>
    <p:sldId id="369" r:id="rId33"/>
    <p:sldId id="364" r:id="rId34"/>
    <p:sldId id="272" r:id="rId35"/>
    <p:sldId id="366" r:id="rId36"/>
    <p:sldId id="285" r:id="rId37"/>
    <p:sldId id="286" r:id="rId38"/>
    <p:sldId id="289" r:id="rId39"/>
    <p:sldId id="368" r:id="rId40"/>
    <p:sldId id="370" r:id="rId41"/>
    <p:sldId id="271" r:id="rId42"/>
    <p:sldId id="367" r:id="rId43"/>
    <p:sldId id="316" r:id="rId44"/>
    <p:sldId id="317" r:id="rId45"/>
    <p:sldId id="318" r:id="rId46"/>
    <p:sldId id="319" r:id="rId47"/>
    <p:sldId id="371" r:id="rId48"/>
    <p:sldId id="327" r:id="rId49"/>
    <p:sldId id="322" r:id="rId50"/>
    <p:sldId id="323" r:id="rId51"/>
    <p:sldId id="324" r:id="rId52"/>
    <p:sldId id="325" r:id="rId53"/>
    <p:sldId id="365" r:id="rId54"/>
    <p:sldId id="329" r:id="rId55"/>
    <p:sldId id="332" r:id="rId56"/>
    <p:sldId id="331" r:id="rId57"/>
    <p:sldId id="334" r:id="rId58"/>
    <p:sldId id="342" r:id="rId59"/>
    <p:sldId id="335" r:id="rId60"/>
    <p:sldId id="372" r:id="rId61"/>
  </p:sldIdLst>
  <p:sldSz cx="12192000" cy="6858000"/>
  <p:notesSz cx="6858000" cy="9144000"/>
  <p:custDataLst>
    <p:tags r:id="rId6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DCE"/>
    <a:srgbClr val="314371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47" autoAdjust="0"/>
    <p:restoredTop sz="72503" autoAdjust="0"/>
  </p:normalViewPr>
  <p:slideViewPr>
    <p:cSldViewPr snapToGrid="0">
      <p:cViewPr varScale="1">
        <p:scale>
          <a:sx n="82" d="100"/>
          <a:sy n="82" d="100"/>
        </p:scale>
        <p:origin x="2046" y="60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E1DB3-F9B7-45B1-B688-19190E30B6E3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DFBD7-0470-47A9-B872-C31F2C462A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06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92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244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968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033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向省委、省政府行文不多，用请示、报告，必须经党委书记或校长签发。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对于其他政府部门，从隶属关系来讲，不隶属于这些单位。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一般事项行文，用函。涉及具体请示事项用请示、涉及报告事项用报告。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208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488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833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162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387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650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037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37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89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3185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179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3185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8975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4240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8073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3305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146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787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6209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3402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4261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600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2592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1402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1268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1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8536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1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1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6497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9857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7301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3185"/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7049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56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57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58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59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23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FBD7-0470-47A9-B872-C31F2C462A4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86D-01D9-4820-ACDA-104E0A2A975E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C354-7A17-4D1E-B05E-DCC43514E2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86D-01D9-4820-ACDA-104E0A2A975E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C354-7A17-4D1E-B05E-DCC43514E2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86D-01D9-4820-ACDA-104E0A2A975E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C354-7A17-4D1E-B05E-DCC43514E2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三角形 6"/>
          <p:cNvSpPr/>
          <p:nvPr userDrawn="1"/>
        </p:nvSpPr>
        <p:spPr>
          <a:xfrm>
            <a:off x="10026500" y="6347638"/>
            <a:ext cx="318977" cy="289376"/>
          </a:xfrm>
          <a:prstGeom prst="triangle">
            <a:avLst/>
          </a:prstGeom>
          <a:solidFill>
            <a:srgbClr val="1F2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637013"/>
            <a:ext cx="12192000" cy="220987"/>
          </a:xfrm>
          <a:prstGeom prst="rect">
            <a:avLst/>
          </a:prstGeom>
          <a:solidFill>
            <a:srgbClr val="2A3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-4919" y="208775"/>
            <a:ext cx="238835" cy="324000"/>
          </a:xfrm>
          <a:prstGeom prst="rect">
            <a:avLst/>
          </a:prstGeom>
          <a:solidFill>
            <a:srgbClr val="314371"/>
          </a:solidFill>
          <a:ln w="6350">
            <a:solidFill>
              <a:srgbClr val="3143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10190022" y="6347637"/>
            <a:ext cx="2001978" cy="510363"/>
          </a:xfrm>
          <a:prstGeom prst="rect">
            <a:avLst/>
          </a:prstGeom>
          <a:solidFill>
            <a:srgbClr val="314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534188" y="6423806"/>
            <a:ext cx="1420121" cy="359763"/>
          </a:xfrm>
          <a:prstGeom prst="rect">
            <a:avLst/>
          </a:prstGeom>
        </p:spPr>
      </p:pic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288719" y="157368"/>
            <a:ext cx="3092434" cy="46995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zh-CN" altLang="en-US" sz="2400" b="1" kern="1200" dirty="0" smtClean="0">
                <a:solidFill>
                  <a:srgbClr val="31437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kumimoji="1" lang="zh-CN" altLang="en-US" dirty="0"/>
              <a:t>编辑母版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86D-01D9-4820-ACDA-104E0A2A975E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C354-7A17-4D1E-B05E-DCC43514E2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86D-01D9-4820-ACDA-104E0A2A975E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C354-7A17-4D1E-B05E-DCC43514E2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86D-01D9-4820-ACDA-104E0A2A975E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C354-7A17-4D1E-B05E-DCC43514E2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86D-01D9-4820-ACDA-104E0A2A975E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C354-7A17-4D1E-B05E-DCC43514E2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86D-01D9-4820-ACDA-104E0A2A975E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C354-7A17-4D1E-B05E-DCC43514E2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86D-01D9-4820-ACDA-104E0A2A975E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C354-7A17-4D1E-B05E-DCC43514E2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86D-01D9-4820-ACDA-104E0A2A975E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C354-7A17-4D1E-B05E-DCC43514E2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86D-01D9-4820-ACDA-104E0A2A975E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C354-7A17-4D1E-B05E-DCC43514E2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CE86D-01D9-4820-ACDA-104E0A2A975E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1C354-7A17-4D1E-B05E-DCC43514E2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4.jpeg"/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"/>
          <p:cNvSpPr/>
          <p:nvPr/>
        </p:nvSpPr>
        <p:spPr>
          <a:xfrm>
            <a:off x="-222293" y="0"/>
            <a:ext cx="12636585" cy="71819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175">
            <a:solidFill>
              <a:schemeClr val="accent1">
                <a:lumMod val="75000"/>
              </a:schemeClr>
            </a:solidFill>
            <a:miter lim="400000"/>
          </a:ln>
        </p:spPr>
        <p:txBody>
          <a:bodyPr lIns="21968" tIns="21968" rIns="21968" bIns="21968" anchor="ctr"/>
          <a:lstStyle/>
          <a:p>
            <a:pPr defTabSz="228600">
              <a:defRPr sz="3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1600" dirty="0">
              <a:solidFill>
                <a:srgbClr val="002147"/>
              </a:solidFill>
            </a:endParaRPr>
          </a:p>
        </p:txBody>
      </p:sp>
      <p:pic>
        <p:nvPicPr>
          <p:cNvPr id="5" name="透明标志.png" descr="透明标志.png"/>
          <p:cNvPicPr>
            <a:picLocks noChangeAspect="1"/>
          </p:cNvPicPr>
          <p:nvPr/>
        </p:nvPicPr>
        <p:blipFill>
          <a:blip r:embed="rId3"/>
          <a:srcRect l="33637" t="22533" r="22189" b="56456"/>
          <a:stretch>
            <a:fillRect/>
          </a:stretch>
        </p:blipFill>
        <p:spPr>
          <a:xfrm>
            <a:off x="367059" y="468420"/>
            <a:ext cx="2120051" cy="713159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6" name="公文处理经验分享"/>
          <p:cNvSpPr txBox="1"/>
          <p:nvPr/>
        </p:nvSpPr>
        <p:spPr>
          <a:xfrm>
            <a:off x="367059" y="1681967"/>
            <a:ext cx="11638754" cy="2198801"/>
          </a:xfrm>
          <a:prstGeom prst="rect">
            <a:avLst/>
          </a:prstGeom>
          <a:ln w="3175">
            <a:miter lim="400000"/>
          </a:ln>
        </p:spPr>
        <p:txBody>
          <a:bodyPr wrap="square" lIns="21968" tIns="21968" rIns="21968" bIns="21968" anchor="ctr">
            <a:spAutoFit/>
          </a:bodyPr>
          <a:lstStyle>
            <a:lvl1pPr>
              <a:defRPr sz="15000">
                <a:solidFill>
                  <a:srgbClr val="FFFFFF"/>
                </a:solidFill>
                <a:latin typeface="HGGTZH Bold"/>
                <a:ea typeface="HGGTZH Bold"/>
                <a:cs typeface="HGGTZH Bold"/>
                <a:sym typeface="HGGTZH Bold"/>
              </a:defRPr>
            </a:lvl1pPr>
          </a:lstStyle>
          <a:p>
            <a:pPr algn="ctr"/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常用</a:t>
            </a:r>
            <a:r>
              <a:rPr sz="6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公文</a:t>
            </a:r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办理与写作</a:t>
            </a:r>
            <a:endParaRPr lang="en-US" altLang="zh-CN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经验分享</a:t>
            </a:r>
            <a:endParaRPr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鼎新楼.png" descr="鼎新楼.png"/>
          <p:cNvPicPr>
            <a:picLocks noChangeAspect="1"/>
          </p:cNvPicPr>
          <p:nvPr/>
        </p:nvPicPr>
        <p:blipFill>
          <a:blip r:embed="rId4"/>
          <a:srcRect l="4554" r="6584"/>
          <a:stretch>
            <a:fillRect/>
          </a:stretch>
        </p:blipFill>
        <p:spPr>
          <a:xfrm>
            <a:off x="186234" y="4411050"/>
            <a:ext cx="11819579" cy="3261433"/>
          </a:xfrm>
          <a:prstGeom prst="rect">
            <a:avLst/>
          </a:prstGeom>
          <a:ln w="3175">
            <a:miter lim="400000"/>
            <a:headEnd/>
            <a:tailEnd/>
          </a:ln>
          <a:effectLst>
            <a:softEdge rad="0"/>
          </a:effectLst>
        </p:spPr>
      </p:pic>
      <p:grpSp>
        <p:nvGrpSpPr>
          <p:cNvPr id="8" name="成组"/>
          <p:cNvGrpSpPr/>
          <p:nvPr/>
        </p:nvGrpSpPr>
        <p:grpSpPr>
          <a:xfrm>
            <a:off x="4053921" y="4119563"/>
            <a:ext cx="4265030" cy="582974"/>
            <a:chOff x="0" y="83264"/>
            <a:chExt cx="8530057" cy="1165944"/>
          </a:xfrm>
        </p:grpSpPr>
        <p:sp>
          <p:nvSpPr>
            <p:cNvPr id="9" name="校长办公室"/>
            <p:cNvSpPr txBox="1"/>
            <p:nvPr/>
          </p:nvSpPr>
          <p:spPr>
            <a:xfrm>
              <a:off x="0" y="83264"/>
              <a:ext cx="4577137" cy="1165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none" lIns="21968" tIns="21968" rIns="21968" bIns="21968" numCol="1" anchor="ctr">
              <a:spAutoFit/>
            </a:bodyPr>
            <a:lstStyle>
              <a:lvl1pPr>
                <a:defRPr sz="7000">
                  <a:solidFill>
                    <a:srgbClr val="FFFFFF"/>
                  </a:solidFill>
                  <a:latin typeface="SF Pro Text Bold"/>
                  <a:ea typeface="SF Pro Text Bold"/>
                  <a:cs typeface="SF Pro Text Bold"/>
                  <a:sym typeface="SF Pro Text Bold"/>
                </a:defRPr>
              </a:lvl1pPr>
            </a:lstStyle>
            <a:p>
              <a:r>
                <a:rPr sz="3500" dirty="0" err="1">
                  <a:latin typeface="黑体" panose="02010609060101010101" pitchFamily="49" charset="-122"/>
                  <a:ea typeface="黑体" panose="02010609060101010101" pitchFamily="49" charset="-122"/>
                </a:rPr>
                <a:t>校长办公室</a:t>
              </a:r>
              <a:endParaRPr sz="35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" name="张玉珠"/>
            <p:cNvSpPr txBox="1"/>
            <p:nvPr/>
          </p:nvSpPr>
          <p:spPr>
            <a:xfrm>
              <a:off x="5748282" y="83264"/>
              <a:ext cx="2781775" cy="1165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none" lIns="21968" tIns="21968" rIns="21968" bIns="21968" numCol="1" anchor="ctr">
              <a:spAutoFit/>
            </a:bodyPr>
            <a:lstStyle>
              <a:lvl1pPr>
                <a:defRPr sz="7000">
                  <a:solidFill>
                    <a:srgbClr val="FFFFFF"/>
                  </a:solidFill>
                  <a:latin typeface="SF Pro Text Bold"/>
                  <a:ea typeface="SF Pro Text Bold"/>
                  <a:cs typeface="SF Pro Text Bold"/>
                  <a:sym typeface="SF Pro Text Bold"/>
                </a:defRPr>
              </a:lvl1pPr>
            </a:lstStyle>
            <a:p>
              <a:r>
                <a:rPr sz="3500" dirty="0" err="1">
                  <a:latin typeface="黑体" panose="02010609060101010101" pitchFamily="49" charset="-122"/>
                  <a:ea typeface="黑体" panose="02010609060101010101" pitchFamily="49" charset="-122"/>
                </a:rPr>
                <a:t>张玉珠</a:t>
              </a:r>
              <a:endParaRPr sz="35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5875"/>
            <a:ext cx="29718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方正小标宋简体" panose="03000509000000000000" pitchFamily="65" charset="-122"/>
              <a:ea typeface="方正小标宋简体" panose="03000509000000000000" pitchFamily="65" charset="-122"/>
              <a:sym typeface="Times New Roman" panose="02020603050405020304" pitchFamily="18" charset="0"/>
            </a:endParaRPr>
          </a:p>
        </p:txBody>
      </p:sp>
      <p:grpSp>
        <p:nvGrpSpPr>
          <p:cNvPr id="6147" name="组合 5"/>
          <p:cNvGrpSpPr/>
          <p:nvPr/>
        </p:nvGrpSpPr>
        <p:grpSpPr bwMode="auto">
          <a:xfrm>
            <a:off x="2405063" y="1338263"/>
            <a:ext cx="1079500" cy="982662"/>
            <a:chOff x="4429797" y="1649887"/>
            <a:chExt cx="720670" cy="642272"/>
          </a:xfrm>
        </p:grpSpPr>
        <p:sp>
          <p:nvSpPr>
            <p:cNvPr id="7" name="圆角矩形 6"/>
            <p:cNvSpPr/>
            <p:nvPr/>
          </p:nvSpPr>
          <p:spPr>
            <a:xfrm>
              <a:off x="4460531" y="1649887"/>
              <a:ext cx="672979" cy="642272"/>
            </a:xfrm>
            <a:prstGeom prst="roundRect">
              <a:avLst>
                <a:gd name="adj" fmla="val 11351"/>
              </a:avLst>
            </a:prstGeom>
            <a:solidFill>
              <a:srgbClr val="1F4E79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160" name="文本框 11"/>
            <p:cNvSpPr txBox="1">
              <a:spLocks noChangeArrowheads="1"/>
            </p:cNvSpPr>
            <p:nvPr/>
          </p:nvSpPr>
          <p:spPr bwMode="auto">
            <a:xfrm>
              <a:off x="4429797" y="1796801"/>
              <a:ext cx="720670" cy="375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3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一</a:t>
              </a: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756026" y="1552595"/>
            <a:ext cx="7747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spc="3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公文基本情况</a:t>
            </a:r>
          </a:p>
        </p:txBody>
      </p:sp>
      <p:sp>
        <p:nvSpPr>
          <p:cNvPr id="6150" name="文本框 32"/>
          <p:cNvSpPr txBox="1">
            <a:spLocks noChangeArrowheads="1"/>
          </p:cNvSpPr>
          <p:nvPr/>
        </p:nvSpPr>
        <p:spPr bwMode="auto">
          <a:xfrm>
            <a:off x="822343" y="867190"/>
            <a:ext cx="92333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dist" eaLnBrk="1" hangingPunct="1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主要内容</a:t>
            </a:r>
          </a:p>
        </p:txBody>
      </p:sp>
      <p:grpSp>
        <p:nvGrpSpPr>
          <p:cNvPr id="6151" name="组合 33"/>
          <p:cNvGrpSpPr/>
          <p:nvPr/>
        </p:nvGrpSpPr>
        <p:grpSpPr bwMode="auto">
          <a:xfrm>
            <a:off x="2435225" y="3036888"/>
            <a:ext cx="1079500" cy="984250"/>
            <a:chOff x="4433032" y="1649887"/>
            <a:chExt cx="720670" cy="642272"/>
          </a:xfrm>
        </p:grpSpPr>
        <p:sp>
          <p:nvSpPr>
            <p:cNvPr id="35" name="圆角矩形 6"/>
            <p:cNvSpPr/>
            <p:nvPr/>
          </p:nvSpPr>
          <p:spPr>
            <a:xfrm>
              <a:off x="4460587" y="1649887"/>
              <a:ext cx="672979" cy="642272"/>
            </a:xfrm>
            <a:prstGeom prst="roundRect">
              <a:avLst>
                <a:gd name="adj" fmla="val 11351"/>
              </a:avLst>
            </a:prstGeom>
            <a:solidFill>
              <a:srgbClr val="1F4E79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158" name="文本框 35"/>
            <p:cNvSpPr txBox="1">
              <a:spLocks noChangeArrowheads="1"/>
            </p:cNvSpPr>
            <p:nvPr/>
          </p:nvSpPr>
          <p:spPr bwMode="auto">
            <a:xfrm>
              <a:off x="4433032" y="1795187"/>
              <a:ext cx="720670" cy="362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30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二</a:t>
              </a: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3810000" y="3251200"/>
            <a:ext cx="81701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spc="300" dirty="0">
                <a:solidFill>
                  <a:srgbClr val="004097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3810000" y="4878388"/>
            <a:ext cx="7747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spc="3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个人相关建议</a:t>
            </a:r>
          </a:p>
        </p:txBody>
      </p:sp>
      <p:grpSp>
        <p:nvGrpSpPr>
          <p:cNvPr id="19" name="组合 33"/>
          <p:cNvGrpSpPr/>
          <p:nvPr/>
        </p:nvGrpSpPr>
        <p:grpSpPr bwMode="auto">
          <a:xfrm>
            <a:off x="2448675" y="4737101"/>
            <a:ext cx="1100565" cy="984250"/>
            <a:chOff x="4340270" y="2659912"/>
            <a:chExt cx="734733" cy="642272"/>
          </a:xfrm>
        </p:grpSpPr>
        <p:sp>
          <p:nvSpPr>
            <p:cNvPr id="20" name="圆角矩形 6"/>
            <p:cNvSpPr/>
            <p:nvPr/>
          </p:nvSpPr>
          <p:spPr>
            <a:xfrm>
              <a:off x="4340270" y="2659912"/>
              <a:ext cx="672979" cy="642272"/>
            </a:xfrm>
            <a:prstGeom prst="roundRect">
              <a:avLst>
                <a:gd name="adj" fmla="val 11351"/>
              </a:avLst>
            </a:prstGeom>
            <a:solidFill>
              <a:srgbClr val="1F4E79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1" name="文本框 35"/>
            <p:cNvSpPr txBox="1">
              <a:spLocks noChangeArrowheads="1"/>
            </p:cNvSpPr>
            <p:nvPr/>
          </p:nvSpPr>
          <p:spPr bwMode="auto">
            <a:xfrm>
              <a:off x="4354333" y="2805212"/>
              <a:ext cx="720670" cy="362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3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430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一、字体字号有什么要求？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46874" y="2549345"/>
            <a:ext cx="1952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玉珠啊，标题、正文用啥字体字号啊？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967566" y="2183741"/>
            <a:ext cx="795063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标题：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号小标宋体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正文：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号仿宋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一级标题：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号黑体</a:t>
            </a:r>
            <a:r>
              <a:rPr lang="zh-CN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zh-CN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  <a:r>
              <a:rPr lang="zh-CN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”“二、”</a:t>
            </a:r>
            <a:endParaRPr lang="en-US" altLang="zh-CN" sz="10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二级标题：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号楷体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（一）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”“（二）”</a:t>
            </a:r>
            <a:endParaRPr lang="en-US" altLang="zh-CN" sz="105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三级标题：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号仿宋体</a:t>
            </a:r>
            <a:r>
              <a:rPr lang="zh-CN" altLang="zh-CN" sz="3200" dirty="0">
                <a:latin typeface="仿宋_GB2312" panose="02010609030101010101" pitchFamily="49" charset="-122"/>
                <a:ea typeface="仿宋_GB2312" panose="02010609030101010101" pitchFamily="49" charset="-122"/>
              </a:rPr>
              <a:t>“</a:t>
            </a:r>
            <a:r>
              <a:rPr lang="en-US" altLang="zh-CN" sz="3200" dirty="0">
                <a:solidFill>
                  <a:srgbClr val="FF000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1.</a:t>
            </a:r>
            <a:r>
              <a:rPr lang="zh-CN" altLang="zh-CN" sz="3200" dirty="0">
                <a:latin typeface="仿宋_GB2312" panose="02010609030101010101" pitchFamily="49" charset="-122"/>
                <a:ea typeface="仿宋_GB2312" panose="02010609030101010101" pitchFamily="49" charset="-122"/>
              </a:rPr>
              <a:t>”“</a:t>
            </a:r>
            <a:r>
              <a:rPr lang="en-US" altLang="zh-CN" sz="3200" dirty="0">
                <a:latin typeface="仿宋_GB2312" panose="02010609030101010101" pitchFamily="49" charset="-122"/>
                <a:ea typeface="仿宋_GB2312" panose="02010609030101010101" pitchFamily="49" charset="-122"/>
              </a:rPr>
              <a:t>2.</a:t>
            </a:r>
            <a:r>
              <a:rPr lang="zh-CN" altLang="zh-CN" sz="3200" dirty="0">
                <a:latin typeface="仿宋_GB2312" panose="02010609030101010101" pitchFamily="49" charset="-122"/>
                <a:ea typeface="仿宋_GB2312" panose="02010609030101010101" pitchFamily="49" charset="-122"/>
              </a:rPr>
              <a:t>”</a:t>
            </a:r>
            <a:endParaRPr lang="zh-CN" altLang="zh-CN" sz="1050" dirty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四级标题：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号仿宋体</a:t>
            </a:r>
            <a:r>
              <a:rPr lang="zh-CN" altLang="zh-CN" sz="3200" dirty="0">
                <a:latin typeface="仿宋_GB2312" panose="02010609030101010101" pitchFamily="49" charset="-122"/>
                <a:ea typeface="仿宋_GB2312" panose="02010609030101010101" pitchFamily="49" charset="-122"/>
              </a:rPr>
              <a:t>“</a:t>
            </a:r>
            <a:r>
              <a:rPr lang="zh-CN" altLang="zh-CN" sz="3200" dirty="0">
                <a:solidFill>
                  <a:srgbClr val="FF000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（</a:t>
            </a:r>
            <a:r>
              <a:rPr lang="en-US" altLang="zh-CN" sz="3200" dirty="0">
                <a:solidFill>
                  <a:srgbClr val="FF000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1</a:t>
            </a:r>
            <a:r>
              <a:rPr lang="zh-CN" altLang="zh-CN" sz="3200" dirty="0">
                <a:solidFill>
                  <a:srgbClr val="FF000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）</a:t>
            </a:r>
            <a:r>
              <a:rPr lang="zh-CN" altLang="zh-CN" sz="3200" dirty="0">
                <a:latin typeface="仿宋_GB2312" panose="02010609030101010101" pitchFamily="49" charset="-122"/>
                <a:ea typeface="仿宋_GB2312" panose="02010609030101010101" pitchFamily="49" charset="-122"/>
              </a:rPr>
              <a:t>”“（</a:t>
            </a:r>
            <a:r>
              <a:rPr lang="en-US" altLang="zh-CN" sz="3200" dirty="0">
                <a:latin typeface="仿宋_GB2312" panose="02010609030101010101" pitchFamily="49" charset="-122"/>
                <a:ea typeface="仿宋_GB2312" panose="02010609030101010101" pitchFamily="49" charset="-122"/>
              </a:rPr>
              <a:t>2</a:t>
            </a:r>
            <a:r>
              <a:rPr lang="zh-CN" altLang="zh-CN" sz="3200" dirty="0">
                <a:latin typeface="仿宋_GB2312" panose="02010609030101010101" pitchFamily="49" charset="-122"/>
                <a:ea typeface="仿宋_GB2312" panose="02010609030101010101" pitchFamily="49" charset="-122"/>
              </a:rPr>
              <a:t>）”</a:t>
            </a:r>
            <a:endParaRPr lang="en-US" altLang="zh-CN" sz="3200" dirty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endParaRPr lang="en-US" altLang="zh-CN" b="0" i="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67566" y="1981200"/>
            <a:ext cx="7706274" cy="3672840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40" descr="117">
            <a:extLst>
              <a:ext uri="{FF2B5EF4-FFF2-40B4-BE49-F238E27FC236}">
                <a16:creationId xmlns:a16="http://schemas.microsoft.com/office/drawing/2014/main" id="{8B91F0A8-6493-4420-B40B-502AF857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838" y="5136866"/>
            <a:ext cx="1316274" cy="124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BF8DEDB-B430-43E1-9168-19158CEBD2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50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一、字体字号有什么要求？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46874" y="2549345"/>
            <a:ext cx="1952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玉珠啊，标题、正文用啥字体字号啊？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967566" y="1981200"/>
            <a:ext cx="7706274" cy="3672840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198E669-7406-4F60-AE76-73D232365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49" y="2090057"/>
            <a:ext cx="7358659" cy="346865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A53BC62-62A7-4BD6-B935-E449F32D9F93}"/>
              </a:ext>
            </a:extLst>
          </p:cNvPr>
          <p:cNvSpPr/>
          <p:nvPr/>
        </p:nvSpPr>
        <p:spPr>
          <a:xfrm>
            <a:off x="4442023" y="3869306"/>
            <a:ext cx="6883474" cy="10815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3F6EABB-7EC1-4534-ADD8-054DCF17E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  <p:pic>
        <p:nvPicPr>
          <p:cNvPr id="13" name="Picture 40" descr="117">
            <a:extLst>
              <a:ext uri="{FF2B5EF4-FFF2-40B4-BE49-F238E27FC236}">
                <a16:creationId xmlns:a16="http://schemas.microsoft.com/office/drawing/2014/main" id="{7BD8AC0D-661B-44C4-99C7-A9553F343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838" y="5136866"/>
            <a:ext cx="1316274" cy="124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34372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一、字体字号有什么要求？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46874" y="2549345"/>
            <a:ext cx="1952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玉珠啊，标题、正文用啥字体字号啊？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BD9BD24-CCF7-4B70-842B-DC94EB2C6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21" y="1893031"/>
            <a:ext cx="4363059" cy="439015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9487C76-B195-4773-99EE-97ABFACFD716}"/>
              </a:ext>
            </a:extLst>
          </p:cNvPr>
          <p:cNvSpPr/>
          <p:nvPr/>
        </p:nvSpPr>
        <p:spPr>
          <a:xfrm>
            <a:off x="5046560" y="4689566"/>
            <a:ext cx="2151072" cy="15936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5F459F0-2A2A-4BE2-AF42-826ED93A389A}"/>
              </a:ext>
            </a:extLst>
          </p:cNvPr>
          <p:cNvSpPr/>
          <p:nvPr/>
        </p:nvSpPr>
        <p:spPr>
          <a:xfrm>
            <a:off x="4807130" y="1794467"/>
            <a:ext cx="4611189" cy="4637824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27938E1-3AFD-41EC-B8B3-8ECDE1C13A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  <p:pic>
        <p:nvPicPr>
          <p:cNvPr id="15" name="Picture 40" descr="117">
            <a:extLst>
              <a:ext uri="{FF2B5EF4-FFF2-40B4-BE49-F238E27FC236}">
                <a16:creationId xmlns:a16="http://schemas.microsoft.com/office/drawing/2014/main" id="{57FD7DC8-0CE9-4A15-A98F-D242BE197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39" y="5196324"/>
            <a:ext cx="1316274" cy="124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35960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二、公文文种如何选择？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74696" y="2465632"/>
            <a:ext cx="2085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玉珠啊，给教育部行文用什么公文？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6"/>
            <a:ext cx="2615799" cy="1365764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742488" y="1934306"/>
            <a:ext cx="3103789" cy="2554545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6A9D28A-5681-4F2C-9B87-2FDAB20D2209}"/>
              </a:ext>
            </a:extLst>
          </p:cNvPr>
          <p:cNvSpPr txBox="1"/>
          <p:nvPr/>
        </p:nvSpPr>
        <p:spPr>
          <a:xfrm>
            <a:off x="3799643" y="2242082"/>
            <a:ext cx="30466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吉林大学向教育部行文可以用函么？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吉林大学向教育部司局行文，用请示、报告还是函？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E4CFE7-B8A8-470F-BE99-2AAC1E6BC62E}"/>
              </a:ext>
            </a:extLst>
          </p:cNvPr>
          <p:cNvSpPr/>
          <p:nvPr/>
        </p:nvSpPr>
        <p:spPr>
          <a:xfrm>
            <a:off x="7338646" y="1934307"/>
            <a:ext cx="4289734" cy="2625834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272BBE7-5F0D-4FA0-969F-7B1FC11D690F}"/>
              </a:ext>
            </a:extLst>
          </p:cNvPr>
          <p:cNvSpPr/>
          <p:nvPr/>
        </p:nvSpPr>
        <p:spPr>
          <a:xfrm>
            <a:off x="3799643" y="4887682"/>
            <a:ext cx="74427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除办公厅外，司局一律不得对外行文。如确有需要，可在规定的职权范围内，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以司局函件形式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与省级教育部门、直属高校和同级单位的有关部门商洽工作、询问和答复一般事务性问题。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       ——《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教育部公文处理规定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71AC295-6806-496A-99D5-0BD7ADFB1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45" y="1922205"/>
            <a:ext cx="4136973" cy="262583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Picture 40" descr="117">
            <a:extLst>
              <a:ext uri="{FF2B5EF4-FFF2-40B4-BE49-F238E27FC236}">
                <a16:creationId xmlns:a16="http://schemas.microsoft.com/office/drawing/2014/main" id="{CC34AE18-EBF3-42AD-8788-C245F3522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838" y="5136866"/>
            <a:ext cx="1316274" cy="124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90836D7-8B11-4D49-BD4E-71376E8E7E0A}"/>
              </a:ext>
            </a:extLst>
          </p:cNvPr>
          <p:cNvSpPr/>
          <p:nvPr/>
        </p:nvSpPr>
        <p:spPr>
          <a:xfrm>
            <a:off x="3771065" y="4882919"/>
            <a:ext cx="7650143" cy="1323439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05619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二、公文文种如何选择？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74697" y="2703234"/>
            <a:ext cx="22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玉珠啊，给省里</a:t>
            </a:r>
            <a:endParaRPr lang="en-US" altLang="zh-CN" sz="2000" b="1" dirty="0">
              <a:solidFill>
                <a:srgbClr val="31437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行文用什么文种？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95390" y="1981200"/>
            <a:ext cx="3144674" cy="2756094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6A9D28A-5681-4F2C-9B87-2FDAB20D2209}"/>
              </a:ext>
            </a:extLst>
          </p:cNvPr>
          <p:cNvSpPr txBox="1"/>
          <p:nvPr/>
        </p:nvSpPr>
        <p:spPr>
          <a:xfrm>
            <a:off x="3795388" y="2010617"/>
            <a:ext cx="332051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吉林大学向省委、省政府行文用什么文种？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吉林大学向吉林省教育厅行文用什么文种？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吉林大学向其他厅行文用什么文种？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91F5BDD-2670-4E6E-B257-217E16A6E890}"/>
              </a:ext>
            </a:extLst>
          </p:cNvPr>
          <p:cNvSpPr/>
          <p:nvPr/>
        </p:nvSpPr>
        <p:spPr>
          <a:xfrm>
            <a:off x="7338645" y="1981199"/>
            <a:ext cx="4289734" cy="2756095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234E8E1-9799-42CB-A101-9686498C1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25" y="2045491"/>
            <a:ext cx="4136973" cy="262583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B0C219C-90A4-461A-8DCC-0E5C023466FD}"/>
              </a:ext>
            </a:extLst>
          </p:cNvPr>
          <p:cNvSpPr/>
          <p:nvPr/>
        </p:nvSpPr>
        <p:spPr>
          <a:xfrm>
            <a:off x="3384313" y="5020375"/>
            <a:ext cx="85143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FZHei-B01"/>
              </a:rPr>
              <a:t> 以学校名义向国家部委、地方党委和政府报送的公文，应由学校党委书记或校长签发；向部委内设机构、地方党委和政府工作部门报送的，可由分管校领导签发。其他以学校名义印发的对校内公文，由分管校领导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ZHei-B01"/>
              </a:rPr>
              <a:t>签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FZHei-B01"/>
              </a:rPr>
              <a:t>发。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FZHei-B01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FZHei-B01"/>
              </a:rPr>
              <a:t>                                        ——《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ZHei-B01"/>
              </a:rPr>
              <a:t>吉林大学公文处理办法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FZHei-B01"/>
              </a:rPr>
              <a:t>》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39FE108-9BA3-4786-9E20-4BE1E95065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  <p:pic>
        <p:nvPicPr>
          <p:cNvPr id="16" name="Picture 40" descr="117">
            <a:extLst>
              <a:ext uri="{FF2B5EF4-FFF2-40B4-BE49-F238E27FC236}">
                <a16:creationId xmlns:a16="http://schemas.microsoft.com/office/drawing/2014/main" id="{250058FA-11E3-4288-805B-88A0E1198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36" y="5089753"/>
            <a:ext cx="1316274" cy="124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C848AE6D-97B2-451F-B21C-D723971E05D7}"/>
              </a:ext>
            </a:extLst>
          </p:cNvPr>
          <p:cNvSpPr/>
          <p:nvPr/>
        </p:nvSpPr>
        <p:spPr>
          <a:xfrm>
            <a:off x="3418110" y="4976703"/>
            <a:ext cx="8480583" cy="1323439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50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二、公文文种如何选择？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74697" y="2703234"/>
            <a:ext cx="22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玉珠啊，给学院</a:t>
            </a:r>
            <a:endParaRPr lang="en-US" altLang="zh-CN" sz="2000" b="1" dirty="0">
              <a:solidFill>
                <a:srgbClr val="31437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行文用什么文种？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600894" y="2061330"/>
            <a:ext cx="4589997" cy="1785104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6A9D28A-5681-4F2C-9B87-2FDAB20D2209}"/>
              </a:ext>
            </a:extLst>
          </p:cNvPr>
          <p:cNvSpPr txBox="1"/>
          <p:nvPr/>
        </p:nvSpPr>
        <p:spPr>
          <a:xfrm>
            <a:off x="4821491" y="2164625"/>
            <a:ext cx="41488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学校面向各单位行文用什么文种？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职能部门给学院行文用什么文种？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学院给职能部门行文用什么文种？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15E271A-58E9-4187-B1E5-0ACB39A509E3}"/>
              </a:ext>
            </a:extLst>
          </p:cNvPr>
          <p:cNvSpPr/>
          <p:nvPr/>
        </p:nvSpPr>
        <p:spPr>
          <a:xfrm>
            <a:off x="3837105" y="4088109"/>
            <a:ext cx="7288095" cy="2218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400" algn="just">
              <a:lnSpc>
                <a:spcPts val="2800"/>
              </a:lnSpc>
              <a:spcAft>
                <a:spcPts val="0"/>
              </a:spcAft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学校向各单位发布公文，一般用通知、通报、意见、决定、批复、纪要等文种。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>
              <a:lnSpc>
                <a:spcPts val="2800"/>
              </a:lnSpc>
              <a:spcAft>
                <a:spcPts val="0"/>
              </a:spcAft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各单位按职责分工可发布业务范围内的公文，一般以通知的形式布置具体操作性工作、公布受表彰单位或者人员名单等事项；涉及多个单位的，可由一个单位牵头，联合行文。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FZHei-B01"/>
              </a:rPr>
              <a:t> </a:t>
            </a:r>
          </a:p>
          <a:p>
            <a:pPr indent="406400" algn="just">
              <a:lnSpc>
                <a:spcPts val="2800"/>
              </a:lnSpc>
              <a:spcAft>
                <a:spcPts val="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FZHei-B01"/>
              </a:rPr>
              <a:t>                                         ——《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ZHei-B01"/>
              </a:rPr>
              <a:t>吉林大学公文处理办法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FZHei-B01"/>
              </a:rPr>
              <a:t>》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B0A0A21-1054-46FA-82ED-03FE63AD3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1490C23-4113-481B-9B5F-AA3F7EA641BF}"/>
              </a:ext>
            </a:extLst>
          </p:cNvPr>
          <p:cNvSpPr/>
          <p:nvPr/>
        </p:nvSpPr>
        <p:spPr>
          <a:xfrm>
            <a:off x="3801001" y="4130251"/>
            <a:ext cx="7417984" cy="2164177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40" descr="117">
            <a:extLst>
              <a:ext uri="{FF2B5EF4-FFF2-40B4-BE49-F238E27FC236}">
                <a16:creationId xmlns:a16="http://schemas.microsoft.com/office/drawing/2014/main" id="{4FA5A127-7F7B-4ECF-8A7D-2BDE563B3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31" y="5131135"/>
            <a:ext cx="1316274" cy="124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57385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三、公文标题有什么讲究？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01707" y="2703234"/>
            <a:ext cx="2237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玉珠啊，上次说标题里能不能有标点符号？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822398" y="2565584"/>
            <a:ext cx="6819433" cy="2692195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178680" y="2703234"/>
            <a:ext cx="64631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教育部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关于印发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怀进鹏同志在新一轮“双一流”建设推进会上的讲话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通知</a:t>
            </a:r>
            <a:endParaRPr lang="en-US" altLang="zh-CN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教育部办公厅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关于印发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示范性特色学院建设管理办法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通知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4014061" y="1793787"/>
            <a:ext cx="5101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以下哪个标题更规范？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A370ED-C375-4125-9888-92AEE3625227}"/>
              </a:ext>
            </a:extLst>
          </p:cNvPr>
          <p:cNvSpPr/>
          <p:nvPr/>
        </p:nvSpPr>
        <p:spPr>
          <a:xfrm>
            <a:off x="4014061" y="5669634"/>
            <a:ext cx="6627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标题</a:t>
            </a:r>
            <a:r>
              <a:rPr lang="zh-CN" altLang="zh-CN" dirty="0"/>
              <a:t>中除法规规章名称加书名号外，一般</a:t>
            </a:r>
            <a:r>
              <a:rPr lang="zh-CN" altLang="zh-CN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不用标点符号</a:t>
            </a:r>
            <a:r>
              <a:rPr lang="zh-CN" altLang="zh-CN" dirty="0"/>
              <a:t>。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6F77ED9-D2CF-480B-A333-E72F2245D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FE5D214-E96A-4358-BFD3-FDFB079A3E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5" y="4560277"/>
            <a:ext cx="670784" cy="69750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6768345-C911-4C44-9DE0-7AB8295416C5}"/>
              </a:ext>
            </a:extLst>
          </p:cNvPr>
          <p:cNvSpPr/>
          <p:nvPr/>
        </p:nvSpPr>
        <p:spPr>
          <a:xfrm>
            <a:off x="3822398" y="5482066"/>
            <a:ext cx="6860389" cy="830997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Picture 40" descr="117">
            <a:extLst>
              <a:ext uri="{FF2B5EF4-FFF2-40B4-BE49-F238E27FC236}">
                <a16:creationId xmlns:a16="http://schemas.microsoft.com/office/drawing/2014/main" id="{56326224-F983-44CB-8F03-9F67DC8F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099" y="5531233"/>
            <a:ext cx="1035696" cy="9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112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三、公文标题有什么讲究？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01707" y="2703234"/>
            <a:ext cx="2237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玉珠啊，上次说标题里能不能有标点符号？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014061" y="2424908"/>
            <a:ext cx="6627770" cy="2735594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014061" y="3940871"/>
            <a:ext cx="5903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教务处 研究生院 资产处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加强各本科教学单位、研究生培养机构和博士后流动站教学资产清查的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通知</a:t>
            </a:r>
            <a:endParaRPr lang="en-US" altLang="zh-CN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14061" y="1793787"/>
            <a:ext cx="6627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以下哪个更规范？排版更合适？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78680" y="2640595"/>
            <a:ext cx="6463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教务处、研究生院、资产处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关于加强各本科教学单位、研究生培养机构和博士后流动站教学资产清查的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通知</a:t>
            </a:r>
            <a:endParaRPr lang="en-US" altLang="zh-CN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C37F42D-E44A-42F7-9E07-533CE4354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4EAB0FE-0E99-4936-AEE0-D5CA562C4AEF}"/>
              </a:ext>
            </a:extLst>
          </p:cNvPr>
          <p:cNvSpPr/>
          <p:nvPr/>
        </p:nvSpPr>
        <p:spPr>
          <a:xfrm>
            <a:off x="3992456" y="5398832"/>
            <a:ext cx="5503236" cy="1061947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C5B11D1-14A4-428B-BBD8-77A6D5E9EB01}"/>
              </a:ext>
            </a:extLst>
          </p:cNvPr>
          <p:cNvSpPr/>
          <p:nvPr/>
        </p:nvSpPr>
        <p:spPr>
          <a:xfrm>
            <a:off x="4041591" y="5494949"/>
            <a:ext cx="554510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发文单位名称</a:t>
            </a:r>
            <a:r>
              <a:rPr lang="zh-CN" altLang="en-US" dirty="0"/>
              <a:t>如果多个</a:t>
            </a:r>
            <a:r>
              <a:rPr lang="zh-CN" altLang="en-US" b="1" dirty="0"/>
              <a:t>并列，用空格。</a:t>
            </a:r>
            <a:endParaRPr lang="en-US" altLang="zh-CN" b="1" dirty="0"/>
          </a:p>
          <a:p>
            <a:r>
              <a:rPr lang="zh-CN" altLang="zh-CN" sz="2000" b="1" dirty="0">
                <a:solidFill>
                  <a:srgbClr val="FF0000"/>
                </a:solidFill>
              </a:rPr>
              <a:t>事由部分</a:t>
            </a:r>
            <a:r>
              <a:rPr lang="zh-CN" altLang="zh-CN" dirty="0"/>
              <a:t>出现多个</a:t>
            </a:r>
            <a:r>
              <a:rPr lang="zh-CN" altLang="en-US" dirty="0"/>
              <a:t>单位或者</a:t>
            </a:r>
            <a:r>
              <a:rPr lang="zh-CN" altLang="zh-CN" dirty="0"/>
              <a:t>人名等</a:t>
            </a:r>
            <a:r>
              <a:rPr lang="zh-CN" altLang="zh-CN" sz="2000" b="1" dirty="0">
                <a:solidFill>
                  <a:srgbClr val="FF0000"/>
                </a:solidFill>
              </a:rPr>
              <a:t>并列</a:t>
            </a:r>
            <a:r>
              <a:rPr lang="zh-CN" altLang="en-US" sz="2000" b="1" dirty="0">
                <a:solidFill>
                  <a:srgbClr val="FF0000"/>
                </a:solidFill>
              </a:rPr>
              <a:t>，用顿号。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r>
              <a:rPr lang="zh-CN" altLang="zh-CN" dirty="0"/>
              <a:t>标题排列应当使用梯形和菱形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pic>
        <p:nvPicPr>
          <p:cNvPr id="15" name="Picture 40" descr="117">
            <a:extLst>
              <a:ext uri="{FF2B5EF4-FFF2-40B4-BE49-F238E27FC236}">
                <a16:creationId xmlns:a16="http://schemas.microsoft.com/office/drawing/2014/main" id="{BFEF17B5-DA80-42A3-AEE2-732E118A0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93" y="5527785"/>
            <a:ext cx="1035696" cy="9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5F87671-815E-4C38-B580-91602121CF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87" y="4262171"/>
            <a:ext cx="670784" cy="6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30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三、公文标题有什么讲究？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01707" y="2703234"/>
            <a:ext cx="2237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玉珠啊，上次说标题里能不能有标点符号？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822398" y="1881051"/>
            <a:ext cx="7175716" cy="4287275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178680" y="2703234"/>
            <a:ext cx="646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6FEE934-D795-438A-9F66-08A95270A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681" y="2044032"/>
            <a:ext cx="6463150" cy="15351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C9587A4-7B71-4B5B-82EC-07C38500B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25" y="4277769"/>
            <a:ext cx="6954459" cy="1397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8B7D511-D948-4134-AE41-B8DBD4E12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5750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5875"/>
            <a:ext cx="29718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方正小标宋简体" panose="03000509000000000000" pitchFamily="65" charset="-122"/>
              <a:ea typeface="方正小标宋简体" panose="03000509000000000000" pitchFamily="65" charset="-122"/>
              <a:sym typeface="Times New Roman" panose="02020603050405020304" pitchFamily="18" charset="0"/>
            </a:endParaRPr>
          </a:p>
        </p:txBody>
      </p:sp>
      <p:grpSp>
        <p:nvGrpSpPr>
          <p:cNvPr id="6147" name="组合 5"/>
          <p:cNvGrpSpPr/>
          <p:nvPr/>
        </p:nvGrpSpPr>
        <p:grpSpPr bwMode="auto">
          <a:xfrm>
            <a:off x="2405063" y="1338263"/>
            <a:ext cx="1079500" cy="982662"/>
            <a:chOff x="4429797" y="1649887"/>
            <a:chExt cx="720670" cy="642272"/>
          </a:xfrm>
        </p:grpSpPr>
        <p:sp>
          <p:nvSpPr>
            <p:cNvPr id="7" name="圆角矩形 6"/>
            <p:cNvSpPr/>
            <p:nvPr/>
          </p:nvSpPr>
          <p:spPr>
            <a:xfrm>
              <a:off x="4460531" y="1649887"/>
              <a:ext cx="672979" cy="642272"/>
            </a:xfrm>
            <a:prstGeom prst="roundRect">
              <a:avLst>
                <a:gd name="adj" fmla="val 11351"/>
              </a:avLst>
            </a:prstGeom>
            <a:solidFill>
              <a:srgbClr val="1F4E79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160" name="文本框 11"/>
            <p:cNvSpPr txBox="1">
              <a:spLocks noChangeArrowheads="1"/>
            </p:cNvSpPr>
            <p:nvPr/>
          </p:nvSpPr>
          <p:spPr bwMode="auto">
            <a:xfrm>
              <a:off x="4429797" y="1796801"/>
              <a:ext cx="720670" cy="375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3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一</a:t>
              </a: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756026" y="1552595"/>
            <a:ext cx="7747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4000" b="1" spc="300" dirty="0">
                <a:solidFill>
                  <a:srgbClr val="004097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公文基本情况</a:t>
            </a:r>
          </a:p>
        </p:txBody>
      </p:sp>
      <p:sp>
        <p:nvSpPr>
          <p:cNvPr id="6150" name="文本框 32"/>
          <p:cNvSpPr txBox="1">
            <a:spLocks noChangeArrowheads="1"/>
          </p:cNvSpPr>
          <p:nvPr/>
        </p:nvSpPr>
        <p:spPr bwMode="auto">
          <a:xfrm>
            <a:off x="822343" y="867190"/>
            <a:ext cx="92333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dist" eaLnBrk="1" hangingPunct="1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主要内容</a:t>
            </a:r>
          </a:p>
        </p:txBody>
      </p:sp>
      <p:grpSp>
        <p:nvGrpSpPr>
          <p:cNvPr id="6151" name="组合 33"/>
          <p:cNvGrpSpPr/>
          <p:nvPr/>
        </p:nvGrpSpPr>
        <p:grpSpPr bwMode="auto">
          <a:xfrm>
            <a:off x="2435225" y="3036888"/>
            <a:ext cx="1079500" cy="984250"/>
            <a:chOff x="4433032" y="1649887"/>
            <a:chExt cx="720670" cy="642272"/>
          </a:xfrm>
        </p:grpSpPr>
        <p:sp>
          <p:nvSpPr>
            <p:cNvPr id="35" name="圆角矩形 6"/>
            <p:cNvSpPr/>
            <p:nvPr/>
          </p:nvSpPr>
          <p:spPr>
            <a:xfrm>
              <a:off x="4460587" y="1649887"/>
              <a:ext cx="672979" cy="642272"/>
            </a:xfrm>
            <a:prstGeom prst="roundRect">
              <a:avLst>
                <a:gd name="adj" fmla="val 11351"/>
              </a:avLst>
            </a:prstGeom>
            <a:solidFill>
              <a:srgbClr val="1F4E79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158" name="文本框 35"/>
            <p:cNvSpPr txBox="1">
              <a:spLocks noChangeArrowheads="1"/>
            </p:cNvSpPr>
            <p:nvPr/>
          </p:nvSpPr>
          <p:spPr bwMode="auto">
            <a:xfrm>
              <a:off x="4433032" y="1795187"/>
              <a:ext cx="720670" cy="362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30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二</a:t>
              </a: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3810000" y="3251200"/>
            <a:ext cx="81701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spc="3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3810000" y="4878388"/>
            <a:ext cx="7747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spc="3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个人相关建议</a:t>
            </a:r>
          </a:p>
        </p:txBody>
      </p:sp>
      <p:grpSp>
        <p:nvGrpSpPr>
          <p:cNvPr id="19" name="组合 33"/>
          <p:cNvGrpSpPr/>
          <p:nvPr/>
        </p:nvGrpSpPr>
        <p:grpSpPr bwMode="auto">
          <a:xfrm>
            <a:off x="2448675" y="4737101"/>
            <a:ext cx="1100565" cy="984250"/>
            <a:chOff x="4340270" y="2659912"/>
            <a:chExt cx="734733" cy="642272"/>
          </a:xfrm>
        </p:grpSpPr>
        <p:sp>
          <p:nvSpPr>
            <p:cNvPr id="20" name="圆角矩形 6"/>
            <p:cNvSpPr/>
            <p:nvPr/>
          </p:nvSpPr>
          <p:spPr>
            <a:xfrm>
              <a:off x="4340270" y="2659912"/>
              <a:ext cx="672979" cy="642272"/>
            </a:xfrm>
            <a:prstGeom prst="roundRect">
              <a:avLst>
                <a:gd name="adj" fmla="val 11351"/>
              </a:avLst>
            </a:prstGeom>
            <a:solidFill>
              <a:srgbClr val="1F4E79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1" name="文本框 35"/>
            <p:cNvSpPr txBox="1">
              <a:spLocks noChangeArrowheads="1"/>
            </p:cNvSpPr>
            <p:nvPr/>
          </p:nvSpPr>
          <p:spPr bwMode="auto">
            <a:xfrm>
              <a:off x="4354333" y="2805212"/>
              <a:ext cx="720670" cy="362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3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三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三、公文标题有什么讲究？</a:t>
            </a:r>
          </a:p>
        </p:txBody>
      </p:sp>
      <p:sp>
        <p:nvSpPr>
          <p:cNvPr id="4" name="矩形 3"/>
          <p:cNvSpPr/>
          <p:nvPr/>
        </p:nvSpPr>
        <p:spPr>
          <a:xfrm>
            <a:off x="1268983" y="2267085"/>
            <a:ext cx="9281747" cy="4003536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913752" y="2129806"/>
            <a:ext cx="842600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吉林大学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2022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年科技工作总结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吉林大学关于报送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2022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年科技工作总结的函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吉林大学关于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2022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年科技工作的报告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关于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……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拟推荐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人选的公示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6.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关于公示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……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拟推荐人选的通知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algn="just">
              <a:spcAft>
                <a:spcPts val="0"/>
              </a:spcAft>
            </a:pP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吉林大学公文处理办法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关于印发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《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吉林大学公文处理办法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的通知</a:t>
            </a:r>
            <a:endParaRPr lang="en-US" altLang="zh-CN" sz="1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3921071" y="1606766"/>
            <a:ext cx="5101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以下哪个标题更规范？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1DF25F9-D200-41FC-959C-A25273999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480" y="2943379"/>
            <a:ext cx="625688" cy="6506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B1D86AF-78AC-4A87-85ED-AEA7E4DD44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784" y="4489937"/>
            <a:ext cx="529202" cy="550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3FB5140-D8F3-4341-A188-97CFD803D9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480" y="5706636"/>
            <a:ext cx="479126" cy="49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9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四、公文起草要求是什么？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55" y="1606766"/>
            <a:ext cx="6889450" cy="4980014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4139738" y="3179685"/>
            <a:ext cx="50042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113472" y="3905243"/>
            <a:ext cx="50042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4113472" y="4270487"/>
            <a:ext cx="5379663" cy="5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2886296" y="4641272"/>
            <a:ext cx="19306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4113472" y="5004262"/>
            <a:ext cx="4648143" cy="387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3983064" y="5780868"/>
            <a:ext cx="2237627" cy="14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831655" y="1686350"/>
            <a:ext cx="6944091" cy="4900430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占位符 9">
            <a:extLst>
              <a:ext uri="{FF2B5EF4-FFF2-40B4-BE49-F238E27FC236}">
                <a16:creationId xmlns:a16="http://schemas.microsoft.com/office/drawing/2014/main" id="{4C70115D-2AD4-4703-8D0F-CBBB2118C6A9}"/>
              </a:ext>
            </a:extLst>
          </p:cNvPr>
          <p:cNvSpPr txBox="1">
            <a:spLocks/>
          </p:cNvSpPr>
          <p:nvPr/>
        </p:nvSpPr>
        <p:spPr>
          <a:xfrm>
            <a:off x="350262" y="126403"/>
            <a:ext cx="11070946" cy="834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lang="zh-CN" altLang="en-US" sz="2400" b="1" kern="1200" dirty="0" smtClean="0">
                <a:solidFill>
                  <a:srgbClr val="31437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4000"/>
              <a:t>第二部分 </a:t>
            </a:r>
            <a:r>
              <a:rPr lang="zh-CN" altLang="en-US" sz="4000">
                <a:sym typeface="Times New Roman" panose="02020603050405020304" pitchFamily="18" charset="0"/>
              </a:rPr>
              <a:t>公文办理与写作常见问题</a:t>
            </a:r>
          </a:p>
        </p:txBody>
      </p:sp>
    </p:spTree>
    <p:extLst>
      <p:ext uri="{BB962C8B-B14F-4D97-AF65-F5344CB8AC3E}">
        <p14:creationId xmlns:p14="http://schemas.microsoft.com/office/powerpoint/2010/main" val="132699911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五、常用公文起草必备要素有哪些？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29680" y="2057387"/>
            <a:ext cx="1953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玉珠啊，领导让写</a:t>
            </a:r>
            <a:endParaRPr lang="en-US" altLang="zh-CN" sz="1600" b="1" dirty="0">
              <a:solidFill>
                <a:srgbClr val="31437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r>
              <a:rPr lang="zh-CN" altLang="en-US" sz="1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请示，有模板么？</a:t>
            </a:r>
            <a:endParaRPr lang="zh-CN" altLang="en-US" sz="1600" dirty="0"/>
          </a:p>
        </p:txBody>
      </p:sp>
      <p:sp>
        <p:nvSpPr>
          <p:cNvPr id="8" name="椭圆形标注 7"/>
          <p:cNvSpPr/>
          <p:nvPr/>
        </p:nvSpPr>
        <p:spPr>
          <a:xfrm>
            <a:off x="1127706" y="1852427"/>
            <a:ext cx="1816770" cy="967112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62D23CA-6F6F-40E8-A32F-06B9169FA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51" y="1645115"/>
            <a:ext cx="4892818" cy="493823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6C3F8A6-5799-40F1-8F8F-C878531DC676}"/>
              </a:ext>
            </a:extLst>
          </p:cNvPr>
          <p:cNvSpPr/>
          <p:nvPr/>
        </p:nvSpPr>
        <p:spPr>
          <a:xfrm>
            <a:off x="5669282" y="1645115"/>
            <a:ext cx="3631473" cy="640026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E25D8EF-20EA-4653-BE64-1389EFACD423}"/>
              </a:ext>
            </a:extLst>
          </p:cNvPr>
          <p:cNvSpPr/>
          <p:nvPr/>
        </p:nvSpPr>
        <p:spPr>
          <a:xfrm>
            <a:off x="4907651" y="2508067"/>
            <a:ext cx="1297209" cy="323153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33E365D-73FE-40E1-ADA7-CB71AD83E258}"/>
              </a:ext>
            </a:extLst>
          </p:cNvPr>
          <p:cNvSpPr/>
          <p:nvPr/>
        </p:nvSpPr>
        <p:spPr>
          <a:xfrm>
            <a:off x="4924699" y="2890481"/>
            <a:ext cx="4767943" cy="22040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08B89A2-000A-46E5-B981-DC6DF79F61DE}"/>
              </a:ext>
            </a:extLst>
          </p:cNvPr>
          <p:cNvSpPr/>
          <p:nvPr/>
        </p:nvSpPr>
        <p:spPr>
          <a:xfrm>
            <a:off x="4924699" y="5153775"/>
            <a:ext cx="4767943" cy="546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858A584-5146-4F6B-801B-7958E2643A0A}"/>
              </a:ext>
            </a:extLst>
          </p:cNvPr>
          <p:cNvSpPr/>
          <p:nvPr/>
        </p:nvSpPr>
        <p:spPr>
          <a:xfrm>
            <a:off x="5303523" y="5761771"/>
            <a:ext cx="1267097" cy="3255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B242B5A-9F1F-4CF0-8A0E-7FA917A40D44}"/>
              </a:ext>
            </a:extLst>
          </p:cNvPr>
          <p:cNvSpPr/>
          <p:nvPr/>
        </p:nvSpPr>
        <p:spPr>
          <a:xfrm>
            <a:off x="7633068" y="6063821"/>
            <a:ext cx="1458684" cy="54607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40CF7979-A47E-4171-B57B-8283E75366F3}"/>
              </a:ext>
            </a:extLst>
          </p:cNvPr>
          <p:cNvSpPr/>
          <p:nvPr/>
        </p:nvSpPr>
        <p:spPr>
          <a:xfrm>
            <a:off x="9313818" y="1910858"/>
            <a:ext cx="427174" cy="9177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BAFCBAF-1CC0-4545-AAC3-C23A4B0D87CB}"/>
              </a:ext>
            </a:extLst>
          </p:cNvPr>
          <p:cNvSpPr txBox="1"/>
          <p:nvPr/>
        </p:nvSpPr>
        <p:spPr>
          <a:xfrm>
            <a:off x="9774343" y="1780462"/>
            <a:ext cx="76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标题</a:t>
            </a:r>
          </a:p>
        </p:txBody>
      </p:sp>
      <p:sp>
        <p:nvSpPr>
          <p:cNvPr id="3" name="箭头: 左 2">
            <a:extLst>
              <a:ext uri="{FF2B5EF4-FFF2-40B4-BE49-F238E27FC236}">
                <a16:creationId xmlns:a16="http://schemas.microsoft.com/office/drawing/2014/main" id="{99406514-2385-46F9-8163-2FF844C15C4A}"/>
              </a:ext>
            </a:extLst>
          </p:cNvPr>
          <p:cNvSpPr/>
          <p:nvPr/>
        </p:nvSpPr>
        <p:spPr>
          <a:xfrm>
            <a:off x="4506686" y="2599509"/>
            <a:ext cx="400965" cy="115853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2317C50-FB2A-4760-BEBB-1C0645C05F62}"/>
              </a:ext>
            </a:extLst>
          </p:cNvPr>
          <p:cNvSpPr txBox="1"/>
          <p:nvPr/>
        </p:nvSpPr>
        <p:spPr>
          <a:xfrm>
            <a:off x="3401362" y="2461888"/>
            <a:ext cx="110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主送机关</a:t>
            </a: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119B5936-B578-498B-9164-98F7AA54CB07}"/>
              </a:ext>
            </a:extLst>
          </p:cNvPr>
          <p:cNvSpPr/>
          <p:nvPr/>
        </p:nvSpPr>
        <p:spPr>
          <a:xfrm>
            <a:off x="9692642" y="3886989"/>
            <a:ext cx="427174" cy="917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667BEC8-20AB-45F3-AF6F-B1F718C327F9}"/>
              </a:ext>
            </a:extLst>
          </p:cNvPr>
          <p:cNvSpPr txBox="1"/>
          <p:nvPr/>
        </p:nvSpPr>
        <p:spPr>
          <a:xfrm>
            <a:off x="10201434" y="3669331"/>
            <a:ext cx="167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请示背景、原因、依据等</a:t>
            </a: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4B4E06F1-8773-46C5-A071-BF72B8F986A8}"/>
              </a:ext>
            </a:extLst>
          </p:cNvPr>
          <p:cNvSpPr/>
          <p:nvPr/>
        </p:nvSpPr>
        <p:spPr>
          <a:xfrm>
            <a:off x="9692642" y="5380928"/>
            <a:ext cx="427174" cy="917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409254A-F9E8-4BCF-8705-433FF08D7754}"/>
              </a:ext>
            </a:extLst>
          </p:cNvPr>
          <p:cNvSpPr txBox="1"/>
          <p:nvPr/>
        </p:nvSpPr>
        <p:spPr>
          <a:xfrm>
            <a:off x="10201434" y="5206026"/>
            <a:ext cx="167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请示事项</a:t>
            </a:r>
          </a:p>
        </p:txBody>
      </p:sp>
      <p:sp>
        <p:nvSpPr>
          <p:cNvPr id="29" name="箭头: 左 28">
            <a:extLst>
              <a:ext uri="{FF2B5EF4-FFF2-40B4-BE49-F238E27FC236}">
                <a16:creationId xmlns:a16="http://schemas.microsoft.com/office/drawing/2014/main" id="{06BA0D09-0049-4A25-9AA7-17577855ED54}"/>
              </a:ext>
            </a:extLst>
          </p:cNvPr>
          <p:cNvSpPr/>
          <p:nvPr/>
        </p:nvSpPr>
        <p:spPr>
          <a:xfrm>
            <a:off x="4899991" y="5823911"/>
            <a:ext cx="400965" cy="1158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51DE9C2-DE66-45DE-A671-3848CE7E2888}"/>
              </a:ext>
            </a:extLst>
          </p:cNvPr>
          <p:cNvSpPr txBox="1"/>
          <p:nvPr/>
        </p:nvSpPr>
        <p:spPr>
          <a:xfrm>
            <a:off x="4233180" y="5717961"/>
            <a:ext cx="64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结语</a:t>
            </a:r>
          </a:p>
        </p:txBody>
      </p:sp>
      <p:sp>
        <p:nvSpPr>
          <p:cNvPr id="31" name="箭头: 左 30">
            <a:extLst>
              <a:ext uri="{FF2B5EF4-FFF2-40B4-BE49-F238E27FC236}">
                <a16:creationId xmlns:a16="http://schemas.microsoft.com/office/drawing/2014/main" id="{9F53CA2F-AA27-4AA8-94AC-BFBCF013DA45}"/>
              </a:ext>
            </a:extLst>
          </p:cNvPr>
          <p:cNvSpPr/>
          <p:nvPr/>
        </p:nvSpPr>
        <p:spPr>
          <a:xfrm>
            <a:off x="7232103" y="6268681"/>
            <a:ext cx="400965" cy="115853"/>
          </a:xfrm>
          <a:prstGeom prst="lef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0332035-672A-4C03-AAB1-7B2CB933B957}"/>
              </a:ext>
            </a:extLst>
          </p:cNvPr>
          <p:cNvSpPr txBox="1"/>
          <p:nvPr/>
        </p:nvSpPr>
        <p:spPr>
          <a:xfrm>
            <a:off x="6583660" y="6127173"/>
            <a:ext cx="64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落款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6405492-5332-4E52-A9C2-0A122A82C3DE}"/>
              </a:ext>
            </a:extLst>
          </p:cNvPr>
          <p:cNvSpPr/>
          <p:nvPr/>
        </p:nvSpPr>
        <p:spPr>
          <a:xfrm>
            <a:off x="9789446" y="1780462"/>
            <a:ext cx="634714" cy="409212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16F7AC5-6983-4F5E-8071-318A08CC0EDF}"/>
              </a:ext>
            </a:extLst>
          </p:cNvPr>
          <p:cNvSpPr/>
          <p:nvPr/>
        </p:nvSpPr>
        <p:spPr>
          <a:xfrm>
            <a:off x="3526971" y="2452829"/>
            <a:ext cx="907118" cy="409212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B58B9D8-4305-4E48-B94A-DAFD2F025C4F}"/>
              </a:ext>
            </a:extLst>
          </p:cNvPr>
          <p:cNvSpPr/>
          <p:nvPr/>
        </p:nvSpPr>
        <p:spPr>
          <a:xfrm>
            <a:off x="6583660" y="6126482"/>
            <a:ext cx="648443" cy="40921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42B49E9-1A60-4728-9BAC-ECBF15A4D9CB}"/>
              </a:ext>
            </a:extLst>
          </p:cNvPr>
          <p:cNvSpPr/>
          <p:nvPr/>
        </p:nvSpPr>
        <p:spPr>
          <a:xfrm>
            <a:off x="10201433" y="3629452"/>
            <a:ext cx="1555137" cy="68621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42D6D4C-487D-4461-81AC-C45433373C83}"/>
              </a:ext>
            </a:extLst>
          </p:cNvPr>
          <p:cNvSpPr/>
          <p:nvPr/>
        </p:nvSpPr>
        <p:spPr>
          <a:xfrm>
            <a:off x="10201433" y="5094514"/>
            <a:ext cx="1219775" cy="60534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16DF7AD-BB9B-4B24-875C-A1EC42659EE5}"/>
              </a:ext>
            </a:extLst>
          </p:cNvPr>
          <p:cNvSpPr/>
          <p:nvPr/>
        </p:nvSpPr>
        <p:spPr>
          <a:xfrm>
            <a:off x="4241075" y="5621862"/>
            <a:ext cx="609887" cy="50462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B5B8311B-E1E6-4E5A-8A34-A0FAE400F2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70" y="2636068"/>
            <a:ext cx="1065160" cy="967112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6D1A28E9-417F-4C8E-A600-8F30E4FB70D7}"/>
              </a:ext>
            </a:extLst>
          </p:cNvPr>
          <p:cNvSpPr/>
          <p:nvPr/>
        </p:nvSpPr>
        <p:spPr>
          <a:xfrm>
            <a:off x="1451930" y="3672623"/>
            <a:ext cx="2543287" cy="2641169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DACAAB4F-A69F-4DEC-A2DD-58FD51414693}"/>
              </a:ext>
            </a:extLst>
          </p:cNvPr>
          <p:cNvSpPr/>
          <p:nvPr/>
        </p:nvSpPr>
        <p:spPr>
          <a:xfrm>
            <a:off x="1516646" y="3705569"/>
            <a:ext cx="232963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主送机关只能有一个。</a:t>
            </a:r>
            <a:endParaRPr lang="en-US" altLang="zh-CN" dirty="0"/>
          </a:p>
          <a:p>
            <a:endParaRPr lang="en-US" altLang="zh-CN" sz="1000" dirty="0"/>
          </a:p>
          <a:p>
            <a:r>
              <a:rPr lang="zh-CN" altLang="en-US" dirty="0"/>
              <a:t>只能送上级机关，不能送领导个人。</a:t>
            </a:r>
            <a:endParaRPr lang="en-US" altLang="zh-CN" dirty="0"/>
          </a:p>
          <a:p>
            <a:endParaRPr lang="en-US" altLang="zh-CN" sz="1000" dirty="0"/>
          </a:p>
          <a:p>
            <a:r>
              <a:rPr lang="zh-CN" altLang="en-US" dirty="0"/>
              <a:t>不得越级请示。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——</a:t>
            </a:r>
            <a:r>
              <a:rPr lang="zh-CN" altLang="en-US" dirty="0"/>
              <a:t>详见</a:t>
            </a:r>
            <a:r>
              <a:rPr lang="en-US" altLang="zh-CN" dirty="0"/>
              <a:t>《</a:t>
            </a:r>
            <a:r>
              <a:rPr lang="zh-CN" altLang="en-US" dirty="0"/>
              <a:t>吉林大学公文处理办法</a:t>
            </a:r>
            <a:r>
              <a:rPr lang="en-US" altLang="zh-CN" dirty="0"/>
              <a:t>》</a:t>
            </a:r>
            <a:r>
              <a:rPr lang="zh-CN" altLang="en-US" dirty="0"/>
              <a:t>第八条</a:t>
            </a:r>
          </a:p>
        </p:txBody>
      </p:sp>
      <p:pic>
        <p:nvPicPr>
          <p:cNvPr id="45" name="Picture 40" descr="117">
            <a:extLst>
              <a:ext uri="{FF2B5EF4-FFF2-40B4-BE49-F238E27FC236}">
                <a16:creationId xmlns:a16="http://schemas.microsoft.com/office/drawing/2014/main" id="{50AF58CA-60FC-4740-A24F-B17179256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4" y="5567409"/>
            <a:ext cx="735774" cy="69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65308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8CB99FC-300A-4045-8436-50397792C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226" y="1748747"/>
            <a:ext cx="4220164" cy="4814170"/>
          </a:xfrm>
          <a:prstGeom prst="rect">
            <a:avLst/>
          </a:prstGeom>
        </p:spPr>
      </p:pic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五、常用公文起草必备要素有哪些？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6C3F8A6-5799-40F1-8F8F-C878531DC676}"/>
              </a:ext>
            </a:extLst>
          </p:cNvPr>
          <p:cNvSpPr/>
          <p:nvPr/>
        </p:nvSpPr>
        <p:spPr>
          <a:xfrm>
            <a:off x="5891348" y="1618989"/>
            <a:ext cx="3631473" cy="47544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E25D8EF-20EA-4653-BE64-1389EFACD423}"/>
              </a:ext>
            </a:extLst>
          </p:cNvPr>
          <p:cNvSpPr/>
          <p:nvPr/>
        </p:nvSpPr>
        <p:spPr>
          <a:xfrm>
            <a:off x="5447211" y="2178834"/>
            <a:ext cx="979714" cy="277274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33E365D-73FE-40E1-ADA7-CB71AD83E258}"/>
              </a:ext>
            </a:extLst>
          </p:cNvPr>
          <p:cNvSpPr/>
          <p:nvPr/>
        </p:nvSpPr>
        <p:spPr>
          <a:xfrm>
            <a:off x="5460275" y="2495297"/>
            <a:ext cx="4224784" cy="30825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B242B5A-9F1F-4CF0-8A0E-7FA917A40D44}"/>
              </a:ext>
            </a:extLst>
          </p:cNvPr>
          <p:cNvSpPr/>
          <p:nvPr/>
        </p:nvSpPr>
        <p:spPr>
          <a:xfrm>
            <a:off x="7933511" y="5883817"/>
            <a:ext cx="1458684" cy="5068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DCCA527-5138-4F63-B5F7-764ADE4DCF81}"/>
              </a:ext>
            </a:extLst>
          </p:cNvPr>
          <p:cNvSpPr/>
          <p:nvPr/>
        </p:nvSpPr>
        <p:spPr>
          <a:xfrm>
            <a:off x="5525589" y="5631141"/>
            <a:ext cx="1267097" cy="3255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AE5B4048-23C6-4FCC-A085-4768ABB8E3DC}"/>
              </a:ext>
            </a:extLst>
          </p:cNvPr>
          <p:cNvSpPr/>
          <p:nvPr/>
        </p:nvSpPr>
        <p:spPr>
          <a:xfrm>
            <a:off x="9535885" y="1819417"/>
            <a:ext cx="427174" cy="9177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72CBAA6-B2BA-4840-A5A8-D417091F7DE2}"/>
              </a:ext>
            </a:extLst>
          </p:cNvPr>
          <p:cNvSpPr txBox="1"/>
          <p:nvPr/>
        </p:nvSpPr>
        <p:spPr>
          <a:xfrm>
            <a:off x="9996410" y="1689021"/>
            <a:ext cx="76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标题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753A336-5F34-4027-AE05-6097C2DA8FEB}"/>
              </a:ext>
            </a:extLst>
          </p:cNvPr>
          <p:cNvSpPr/>
          <p:nvPr/>
        </p:nvSpPr>
        <p:spPr>
          <a:xfrm>
            <a:off x="10011513" y="1689021"/>
            <a:ext cx="634714" cy="409212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左 19">
            <a:extLst>
              <a:ext uri="{FF2B5EF4-FFF2-40B4-BE49-F238E27FC236}">
                <a16:creationId xmlns:a16="http://schemas.microsoft.com/office/drawing/2014/main" id="{CE39BD0D-C758-4DED-B2DB-A3D251859A1D}"/>
              </a:ext>
            </a:extLst>
          </p:cNvPr>
          <p:cNvSpPr/>
          <p:nvPr/>
        </p:nvSpPr>
        <p:spPr>
          <a:xfrm>
            <a:off x="4976953" y="2233748"/>
            <a:ext cx="400965" cy="115853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F9495A7-6A34-4BC4-B9AF-1056D8E681C6}"/>
              </a:ext>
            </a:extLst>
          </p:cNvPr>
          <p:cNvSpPr/>
          <p:nvPr/>
        </p:nvSpPr>
        <p:spPr>
          <a:xfrm>
            <a:off x="3997238" y="2087068"/>
            <a:ext cx="907118" cy="409212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AC2FD9F-75E1-45A2-A234-BD540FA7517D}"/>
              </a:ext>
            </a:extLst>
          </p:cNvPr>
          <p:cNvSpPr txBox="1"/>
          <p:nvPr/>
        </p:nvSpPr>
        <p:spPr>
          <a:xfrm>
            <a:off x="3870442" y="2107792"/>
            <a:ext cx="110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主送机关</a:t>
            </a:r>
          </a:p>
        </p:txBody>
      </p:sp>
      <p:sp>
        <p:nvSpPr>
          <p:cNvPr id="25" name="箭头: 左 24">
            <a:extLst>
              <a:ext uri="{FF2B5EF4-FFF2-40B4-BE49-F238E27FC236}">
                <a16:creationId xmlns:a16="http://schemas.microsoft.com/office/drawing/2014/main" id="{8DB7EFC1-BA0D-4B19-BD9D-F4745CB9B6A6}"/>
              </a:ext>
            </a:extLst>
          </p:cNvPr>
          <p:cNvSpPr/>
          <p:nvPr/>
        </p:nvSpPr>
        <p:spPr>
          <a:xfrm>
            <a:off x="5108999" y="5732470"/>
            <a:ext cx="400965" cy="1158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BE04C5D-31D1-4183-8EA3-38CF14C24766}"/>
              </a:ext>
            </a:extLst>
          </p:cNvPr>
          <p:cNvSpPr txBox="1"/>
          <p:nvPr/>
        </p:nvSpPr>
        <p:spPr>
          <a:xfrm>
            <a:off x="4442188" y="5626520"/>
            <a:ext cx="64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结语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F8EE89E-28AD-4BC0-BF97-7BCE05041A02}"/>
              </a:ext>
            </a:extLst>
          </p:cNvPr>
          <p:cNvSpPr/>
          <p:nvPr/>
        </p:nvSpPr>
        <p:spPr>
          <a:xfrm>
            <a:off x="4450083" y="5530421"/>
            <a:ext cx="609887" cy="50462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06058759-3CF9-4644-A349-FCBBFD510553}"/>
              </a:ext>
            </a:extLst>
          </p:cNvPr>
          <p:cNvSpPr/>
          <p:nvPr/>
        </p:nvSpPr>
        <p:spPr>
          <a:xfrm>
            <a:off x="9692642" y="3865637"/>
            <a:ext cx="427174" cy="917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D2FBAF1-2911-4AAC-B969-DEDF1E550BED}"/>
              </a:ext>
            </a:extLst>
          </p:cNvPr>
          <p:cNvSpPr txBox="1"/>
          <p:nvPr/>
        </p:nvSpPr>
        <p:spPr>
          <a:xfrm>
            <a:off x="10201434" y="3690735"/>
            <a:ext cx="121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报告主体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8716980-7DE3-4759-B7C8-076283230BB1}"/>
              </a:ext>
            </a:extLst>
          </p:cNvPr>
          <p:cNvSpPr/>
          <p:nvPr/>
        </p:nvSpPr>
        <p:spPr>
          <a:xfrm>
            <a:off x="10201433" y="3579223"/>
            <a:ext cx="1219775" cy="60534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箭头: 左 33">
            <a:extLst>
              <a:ext uri="{FF2B5EF4-FFF2-40B4-BE49-F238E27FC236}">
                <a16:creationId xmlns:a16="http://schemas.microsoft.com/office/drawing/2014/main" id="{4500A664-245D-46C1-B6CB-38A50897AE51}"/>
              </a:ext>
            </a:extLst>
          </p:cNvPr>
          <p:cNvSpPr/>
          <p:nvPr/>
        </p:nvSpPr>
        <p:spPr>
          <a:xfrm>
            <a:off x="7532551" y="6138051"/>
            <a:ext cx="400965" cy="115853"/>
          </a:xfrm>
          <a:prstGeom prst="lef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AA2E0D0-0BFB-4D2A-959B-AE5AC229B16C}"/>
              </a:ext>
            </a:extLst>
          </p:cNvPr>
          <p:cNvSpPr/>
          <p:nvPr/>
        </p:nvSpPr>
        <p:spPr>
          <a:xfrm>
            <a:off x="6884108" y="5995852"/>
            <a:ext cx="648443" cy="40921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26F24BD-464F-4047-93F5-78C62459087E}"/>
              </a:ext>
            </a:extLst>
          </p:cNvPr>
          <p:cNvSpPr txBox="1"/>
          <p:nvPr/>
        </p:nvSpPr>
        <p:spPr>
          <a:xfrm>
            <a:off x="6870102" y="6008392"/>
            <a:ext cx="64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落款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A308426-DC76-4E46-A2DF-1426629E426B}"/>
              </a:ext>
            </a:extLst>
          </p:cNvPr>
          <p:cNvSpPr/>
          <p:nvPr/>
        </p:nvSpPr>
        <p:spPr>
          <a:xfrm>
            <a:off x="2013750" y="3597678"/>
            <a:ext cx="1788922" cy="2512086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Picture 40" descr="117">
            <a:extLst>
              <a:ext uri="{FF2B5EF4-FFF2-40B4-BE49-F238E27FC236}">
                <a16:creationId xmlns:a16="http://schemas.microsoft.com/office/drawing/2014/main" id="{DCBFB125-DC08-4130-AB0C-33FB10816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04" y="5349328"/>
            <a:ext cx="735774" cy="69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546B782-821C-438A-9DBD-9D911E040304}"/>
              </a:ext>
            </a:extLst>
          </p:cNvPr>
          <p:cNvSpPr/>
          <p:nvPr/>
        </p:nvSpPr>
        <p:spPr>
          <a:xfrm>
            <a:off x="2089034" y="3740672"/>
            <a:ext cx="182227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报告上级机关</a:t>
            </a:r>
            <a:endParaRPr lang="en-US" altLang="zh-CN" dirty="0"/>
          </a:p>
          <a:p>
            <a:r>
              <a:rPr lang="zh-CN" altLang="en-US" dirty="0"/>
              <a:t>不需要批复</a:t>
            </a:r>
            <a:endParaRPr lang="en-US" altLang="zh-CN" dirty="0"/>
          </a:p>
          <a:p>
            <a:endParaRPr lang="en-US" altLang="zh-CN" sz="1000" dirty="0"/>
          </a:p>
          <a:p>
            <a:r>
              <a:rPr lang="zh-CN" altLang="en-US" dirty="0"/>
              <a:t>请示上级机关</a:t>
            </a:r>
            <a:endParaRPr lang="en-US" altLang="zh-CN" dirty="0"/>
          </a:p>
          <a:p>
            <a:r>
              <a:rPr lang="zh-CN" altLang="en-US" dirty="0"/>
              <a:t>需要批复</a:t>
            </a:r>
            <a:endParaRPr lang="en-US" altLang="zh-CN" dirty="0"/>
          </a:p>
          <a:p>
            <a:endParaRPr lang="en-US" altLang="zh-CN" sz="1000" dirty="0"/>
          </a:p>
          <a:p>
            <a:r>
              <a:rPr lang="zh-CN" altLang="en-US" dirty="0"/>
              <a:t>事前请示</a:t>
            </a:r>
            <a:endParaRPr lang="en-US" altLang="zh-CN" dirty="0"/>
          </a:p>
          <a:p>
            <a:endParaRPr lang="en-US" altLang="zh-CN" sz="1000" dirty="0"/>
          </a:p>
          <a:p>
            <a:r>
              <a:rPr lang="zh-CN" altLang="en-US" dirty="0"/>
              <a:t>事后报告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CA68EFE-2947-42C1-BC11-CB83B52BFEAC}"/>
              </a:ext>
            </a:extLst>
          </p:cNvPr>
          <p:cNvSpPr txBox="1"/>
          <p:nvPr/>
        </p:nvSpPr>
        <p:spPr>
          <a:xfrm>
            <a:off x="1129680" y="2057387"/>
            <a:ext cx="1953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玉珠啊，领导让写</a:t>
            </a:r>
            <a:endParaRPr lang="en-US" altLang="zh-CN" sz="1600" b="1" dirty="0">
              <a:solidFill>
                <a:srgbClr val="31437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r>
              <a:rPr lang="zh-CN" altLang="en-US" sz="1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报告，有模板么？</a:t>
            </a:r>
            <a:endParaRPr lang="zh-CN" altLang="en-US" sz="1600" dirty="0"/>
          </a:p>
        </p:txBody>
      </p:sp>
      <p:sp>
        <p:nvSpPr>
          <p:cNvPr id="39" name="椭圆形标注 7">
            <a:extLst>
              <a:ext uri="{FF2B5EF4-FFF2-40B4-BE49-F238E27FC236}">
                <a16:creationId xmlns:a16="http://schemas.microsoft.com/office/drawing/2014/main" id="{985F99C7-F49A-4497-940F-9324EE7FE19A}"/>
              </a:ext>
            </a:extLst>
          </p:cNvPr>
          <p:cNvSpPr/>
          <p:nvPr/>
        </p:nvSpPr>
        <p:spPr>
          <a:xfrm>
            <a:off x="1127706" y="1852427"/>
            <a:ext cx="1816770" cy="967112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C11035A8-59A7-4C3A-8618-7B7AFB5629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70" y="2636068"/>
            <a:ext cx="1065160" cy="9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7504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D6943A8-44D5-4C9A-860F-96090D5F5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9" y="1674129"/>
            <a:ext cx="4953691" cy="4889712"/>
          </a:xfrm>
          <a:prstGeom prst="rect">
            <a:avLst/>
          </a:prstGeom>
        </p:spPr>
      </p:pic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五、常用公文起草必备要素有哪些？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74697" y="2703234"/>
            <a:ext cx="22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玉珠啊，领导让写通知，有模板么？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6C3F8A6-5799-40F1-8F8F-C878531DC676}"/>
              </a:ext>
            </a:extLst>
          </p:cNvPr>
          <p:cNvSpPr/>
          <p:nvPr/>
        </p:nvSpPr>
        <p:spPr>
          <a:xfrm>
            <a:off x="4631412" y="1618990"/>
            <a:ext cx="4839375" cy="36045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E25D8EF-20EA-4653-BE64-1389EFACD423}"/>
              </a:ext>
            </a:extLst>
          </p:cNvPr>
          <p:cNvSpPr/>
          <p:nvPr/>
        </p:nvSpPr>
        <p:spPr>
          <a:xfrm>
            <a:off x="4631411" y="2191897"/>
            <a:ext cx="4839375" cy="36045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33E365D-73FE-40E1-ADA7-CB71AD83E258}"/>
              </a:ext>
            </a:extLst>
          </p:cNvPr>
          <p:cNvSpPr/>
          <p:nvPr/>
        </p:nvSpPr>
        <p:spPr>
          <a:xfrm>
            <a:off x="4657537" y="2790930"/>
            <a:ext cx="4943663" cy="9711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B242B5A-9F1F-4CF0-8A0E-7FA917A40D44}"/>
              </a:ext>
            </a:extLst>
          </p:cNvPr>
          <p:cNvSpPr/>
          <p:nvPr/>
        </p:nvSpPr>
        <p:spPr>
          <a:xfrm>
            <a:off x="8012103" y="6191794"/>
            <a:ext cx="1458684" cy="378824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03484CD-B0DA-4544-A622-D4B469976461}"/>
              </a:ext>
            </a:extLst>
          </p:cNvPr>
          <p:cNvSpPr txBox="1"/>
          <p:nvPr/>
        </p:nvSpPr>
        <p:spPr>
          <a:xfrm>
            <a:off x="10028373" y="2883599"/>
            <a:ext cx="222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通知缘由、背景、目的、意义</a:t>
            </a: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30D734B2-1B1F-48D4-B2F1-0EC3E5A27B2D}"/>
              </a:ext>
            </a:extLst>
          </p:cNvPr>
          <p:cNvSpPr/>
          <p:nvPr/>
        </p:nvSpPr>
        <p:spPr>
          <a:xfrm>
            <a:off x="9601199" y="4657815"/>
            <a:ext cx="427174" cy="917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EDE23E1-0AEE-4478-B602-D49044F040DD}"/>
              </a:ext>
            </a:extLst>
          </p:cNvPr>
          <p:cNvSpPr/>
          <p:nvPr/>
        </p:nvSpPr>
        <p:spPr>
          <a:xfrm>
            <a:off x="4673635" y="3975294"/>
            <a:ext cx="4943663" cy="15502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11C1AAC-A294-44EB-BA33-6D0D119C7EBC}"/>
              </a:ext>
            </a:extLst>
          </p:cNvPr>
          <p:cNvSpPr txBox="1"/>
          <p:nvPr/>
        </p:nvSpPr>
        <p:spPr>
          <a:xfrm>
            <a:off x="10122374" y="4528339"/>
            <a:ext cx="222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通知事项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489BA48-A129-41CB-9FB4-BD75D7FE0C12}"/>
              </a:ext>
            </a:extLst>
          </p:cNvPr>
          <p:cNvSpPr/>
          <p:nvPr/>
        </p:nvSpPr>
        <p:spPr>
          <a:xfrm>
            <a:off x="4673635" y="5593791"/>
            <a:ext cx="4927564" cy="3788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502D2E68-7B05-42BC-9447-A2D9E0C6C7E3}"/>
              </a:ext>
            </a:extLst>
          </p:cNvPr>
          <p:cNvSpPr/>
          <p:nvPr/>
        </p:nvSpPr>
        <p:spPr>
          <a:xfrm>
            <a:off x="9627325" y="5694515"/>
            <a:ext cx="427174" cy="917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F3EC123-6908-43E5-8A71-D265382C26D8}"/>
              </a:ext>
            </a:extLst>
          </p:cNvPr>
          <p:cNvSpPr txBox="1"/>
          <p:nvPr/>
        </p:nvSpPr>
        <p:spPr>
          <a:xfrm>
            <a:off x="10122374" y="5555735"/>
            <a:ext cx="222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执行要求</a:t>
            </a:r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06BD6AB7-4CC2-41D7-AF1B-418289CC3D8F}"/>
              </a:ext>
            </a:extLst>
          </p:cNvPr>
          <p:cNvSpPr/>
          <p:nvPr/>
        </p:nvSpPr>
        <p:spPr>
          <a:xfrm>
            <a:off x="9483630" y="1767165"/>
            <a:ext cx="427174" cy="9177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70684D8-9976-4D5B-ACB4-DDAB0E3EE6D4}"/>
              </a:ext>
            </a:extLst>
          </p:cNvPr>
          <p:cNvSpPr txBox="1"/>
          <p:nvPr/>
        </p:nvSpPr>
        <p:spPr>
          <a:xfrm>
            <a:off x="9970281" y="1636769"/>
            <a:ext cx="76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标题</a:t>
            </a:r>
          </a:p>
        </p:txBody>
      </p:sp>
      <p:sp>
        <p:nvSpPr>
          <p:cNvPr id="31" name="箭头: 左 30">
            <a:extLst>
              <a:ext uri="{FF2B5EF4-FFF2-40B4-BE49-F238E27FC236}">
                <a16:creationId xmlns:a16="http://schemas.microsoft.com/office/drawing/2014/main" id="{56D78407-E238-46F0-A396-8426B64E0F01}"/>
              </a:ext>
            </a:extLst>
          </p:cNvPr>
          <p:cNvSpPr/>
          <p:nvPr/>
        </p:nvSpPr>
        <p:spPr>
          <a:xfrm>
            <a:off x="4232364" y="2312123"/>
            <a:ext cx="400965" cy="115853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箭头: 左 31">
            <a:extLst>
              <a:ext uri="{FF2B5EF4-FFF2-40B4-BE49-F238E27FC236}">
                <a16:creationId xmlns:a16="http://schemas.microsoft.com/office/drawing/2014/main" id="{45F21DB8-D734-48FC-A36E-F048B95AEF6D}"/>
              </a:ext>
            </a:extLst>
          </p:cNvPr>
          <p:cNvSpPr/>
          <p:nvPr/>
        </p:nvSpPr>
        <p:spPr>
          <a:xfrm>
            <a:off x="7584800" y="6320933"/>
            <a:ext cx="400965" cy="115853"/>
          </a:xfrm>
          <a:prstGeom prst="lef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73888DB-39C6-48D1-A6BF-51B80A36C8AF}"/>
              </a:ext>
            </a:extLst>
          </p:cNvPr>
          <p:cNvSpPr txBox="1"/>
          <p:nvPr/>
        </p:nvSpPr>
        <p:spPr>
          <a:xfrm>
            <a:off x="6975546" y="6205551"/>
            <a:ext cx="64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落款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9A86D22-5FDF-44A8-BA15-A02C2F5924E0}"/>
              </a:ext>
            </a:extLst>
          </p:cNvPr>
          <p:cNvSpPr/>
          <p:nvPr/>
        </p:nvSpPr>
        <p:spPr>
          <a:xfrm>
            <a:off x="3252649" y="2165443"/>
            <a:ext cx="907118" cy="409212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065672B-14C2-4972-B5CC-A34FEC55AAC6}"/>
              </a:ext>
            </a:extLst>
          </p:cNvPr>
          <p:cNvSpPr txBox="1"/>
          <p:nvPr/>
        </p:nvSpPr>
        <p:spPr>
          <a:xfrm>
            <a:off x="3133915" y="2177119"/>
            <a:ext cx="110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主送机关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177EC62-CAC5-4BCF-8BF1-38D944242168}"/>
              </a:ext>
            </a:extLst>
          </p:cNvPr>
          <p:cNvSpPr/>
          <p:nvPr/>
        </p:nvSpPr>
        <p:spPr>
          <a:xfrm>
            <a:off x="6949421" y="6191797"/>
            <a:ext cx="648443" cy="40921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074AED2-9863-4BBE-9245-2F0A91BA7842}"/>
              </a:ext>
            </a:extLst>
          </p:cNvPr>
          <p:cNvSpPr/>
          <p:nvPr/>
        </p:nvSpPr>
        <p:spPr>
          <a:xfrm>
            <a:off x="10011517" y="1623706"/>
            <a:ext cx="634714" cy="409212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箭头: 右 39">
            <a:extLst>
              <a:ext uri="{FF2B5EF4-FFF2-40B4-BE49-F238E27FC236}">
                <a16:creationId xmlns:a16="http://schemas.microsoft.com/office/drawing/2014/main" id="{10B8F795-6560-4CFA-A305-F868342AFC92}"/>
              </a:ext>
            </a:extLst>
          </p:cNvPr>
          <p:cNvSpPr/>
          <p:nvPr/>
        </p:nvSpPr>
        <p:spPr>
          <a:xfrm>
            <a:off x="9601201" y="3173304"/>
            <a:ext cx="427174" cy="917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EBA875F-29D7-49DE-B35F-FF6EB240CF2D}"/>
              </a:ext>
            </a:extLst>
          </p:cNvPr>
          <p:cNvSpPr/>
          <p:nvPr/>
        </p:nvSpPr>
        <p:spPr>
          <a:xfrm>
            <a:off x="10122374" y="2843720"/>
            <a:ext cx="1738700" cy="68621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04904B36-DF47-4B72-AF86-D62627E73726}"/>
              </a:ext>
            </a:extLst>
          </p:cNvPr>
          <p:cNvSpPr/>
          <p:nvPr/>
        </p:nvSpPr>
        <p:spPr>
          <a:xfrm>
            <a:off x="10088942" y="4428309"/>
            <a:ext cx="1197367" cy="50855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17683DF-2ABC-43D6-A014-EDE7F3A9446F}"/>
              </a:ext>
            </a:extLst>
          </p:cNvPr>
          <p:cNvSpPr/>
          <p:nvPr/>
        </p:nvSpPr>
        <p:spPr>
          <a:xfrm>
            <a:off x="10088942" y="5453094"/>
            <a:ext cx="1197367" cy="50855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F9F51CC2-B197-451A-81EC-F62D39BE3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6874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3408D9F-A234-4090-B0EF-2C7536B2C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34" y="1636770"/>
            <a:ext cx="4751478" cy="4933848"/>
          </a:xfrm>
          <a:prstGeom prst="rect">
            <a:avLst/>
          </a:prstGeom>
        </p:spPr>
      </p:pic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五、常用公文起草必备要素有哪些？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74697" y="2703234"/>
            <a:ext cx="225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玉珠啊，领导让写函，有模板么？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6C3F8A6-5799-40F1-8F8F-C878531DC676}"/>
              </a:ext>
            </a:extLst>
          </p:cNvPr>
          <p:cNvSpPr/>
          <p:nvPr/>
        </p:nvSpPr>
        <p:spPr>
          <a:xfrm>
            <a:off x="5159829" y="1592864"/>
            <a:ext cx="3909909" cy="36045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E25D8EF-20EA-4653-BE64-1389EFACD423}"/>
              </a:ext>
            </a:extLst>
          </p:cNvPr>
          <p:cNvSpPr/>
          <p:nvPr/>
        </p:nvSpPr>
        <p:spPr>
          <a:xfrm>
            <a:off x="4592195" y="2047644"/>
            <a:ext cx="1105325" cy="26934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33E365D-73FE-40E1-ADA7-CB71AD83E258}"/>
              </a:ext>
            </a:extLst>
          </p:cNvPr>
          <p:cNvSpPr/>
          <p:nvPr/>
        </p:nvSpPr>
        <p:spPr>
          <a:xfrm>
            <a:off x="4773023" y="2322894"/>
            <a:ext cx="4943663" cy="8726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B242B5A-9F1F-4CF0-8A0E-7FA917A40D44}"/>
              </a:ext>
            </a:extLst>
          </p:cNvPr>
          <p:cNvSpPr/>
          <p:nvPr/>
        </p:nvSpPr>
        <p:spPr>
          <a:xfrm>
            <a:off x="7058516" y="6191793"/>
            <a:ext cx="1996905" cy="40882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03484CD-B0DA-4544-A622-D4B469976461}"/>
              </a:ext>
            </a:extLst>
          </p:cNvPr>
          <p:cNvSpPr txBox="1"/>
          <p:nvPr/>
        </p:nvSpPr>
        <p:spPr>
          <a:xfrm>
            <a:off x="10102874" y="2598661"/>
            <a:ext cx="222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发函缘由、背景、目的、意义</a:t>
            </a: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30D734B2-1B1F-48D4-B2F1-0EC3E5A27B2D}"/>
              </a:ext>
            </a:extLst>
          </p:cNvPr>
          <p:cNvSpPr/>
          <p:nvPr/>
        </p:nvSpPr>
        <p:spPr>
          <a:xfrm>
            <a:off x="9716686" y="4189016"/>
            <a:ext cx="427174" cy="917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EDE23E1-0AEE-4478-B602-D49044F040DD}"/>
              </a:ext>
            </a:extLst>
          </p:cNvPr>
          <p:cNvSpPr/>
          <p:nvPr/>
        </p:nvSpPr>
        <p:spPr>
          <a:xfrm>
            <a:off x="4788695" y="3315775"/>
            <a:ext cx="4943663" cy="17202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11C1AAC-A294-44EB-BA33-6D0D119C7EBC}"/>
              </a:ext>
            </a:extLst>
          </p:cNvPr>
          <p:cNvSpPr txBox="1"/>
          <p:nvPr/>
        </p:nvSpPr>
        <p:spPr>
          <a:xfrm>
            <a:off x="10257273" y="4066457"/>
            <a:ext cx="116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发函事项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489BA48-A129-41CB-9FB4-BD75D7FE0C12}"/>
              </a:ext>
            </a:extLst>
          </p:cNvPr>
          <p:cNvSpPr/>
          <p:nvPr/>
        </p:nvSpPr>
        <p:spPr>
          <a:xfrm>
            <a:off x="5029200" y="5119401"/>
            <a:ext cx="4285280" cy="2178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502D2E68-7B05-42BC-9447-A2D9E0C6C7E3}"/>
              </a:ext>
            </a:extLst>
          </p:cNvPr>
          <p:cNvSpPr/>
          <p:nvPr/>
        </p:nvSpPr>
        <p:spPr>
          <a:xfrm>
            <a:off x="9314480" y="5210157"/>
            <a:ext cx="427174" cy="917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F3EC123-6908-43E5-8A71-D265382C26D8}"/>
              </a:ext>
            </a:extLst>
          </p:cNvPr>
          <p:cNvSpPr txBox="1"/>
          <p:nvPr/>
        </p:nvSpPr>
        <p:spPr>
          <a:xfrm>
            <a:off x="9872948" y="5233808"/>
            <a:ext cx="1166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希望请求</a:t>
            </a:r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06BD6AB7-4CC2-41D7-AF1B-418289CC3D8F}"/>
              </a:ext>
            </a:extLst>
          </p:cNvPr>
          <p:cNvSpPr/>
          <p:nvPr/>
        </p:nvSpPr>
        <p:spPr>
          <a:xfrm>
            <a:off x="9055422" y="1706621"/>
            <a:ext cx="427174" cy="9177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70684D8-9976-4D5B-ACB4-DDAB0E3EE6D4}"/>
              </a:ext>
            </a:extLst>
          </p:cNvPr>
          <p:cNvSpPr txBox="1"/>
          <p:nvPr/>
        </p:nvSpPr>
        <p:spPr>
          <a:xfrm>
            <a:off x="9589108" y="1571048"/>
            <a:ext cx="76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标题</a:t>
            </a:r>
          </a:p>
        </p:txBody>
      </p:sp>
      <p:sp>
        <p:nvSpPr>
          <p:cNvPr id="31" name="箭头: 左 30">
            <a:extLst>
              <a:ext uri="{FF2B5EF4-FFF2-40B4-BE49-F238E27FC236}">
                <a16:creationId xmlns:a16="http://schemas.microsoft.com/office/drawing/2014/main" id="{56D78407-E238-46F0-A396-8426B64E0F01}"/>
              </a:ext>
            </a:extLst>
          </p:cNvPr>
          <p:cNvSpPr/>
          <p:nvPr/>
        </p:nvSpPr>
        <p:spPr>
          <a:xfrm>
            <a:off x="4177367" y="2143162"/>
            <a:ext cx="400965" cy="115853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箭头: 左 31">
            <a:extLst>
              <a:ext uri="{FF2B5EF4-FFF2-40B4-BE49-F238E27FC236}">
                <a16:creationId xmlns:a16="http://schemas.microsoft.com/office/drawing/2014/main" id="{45F21DB8-D734-48FC-A36E-F048B95AEF6D}"/>
              </a:ext>
            </a:extLst>
          </p:cNvPr>
          <p:cNvSpPr/>
          <p:nvPr/>
        </p:nvSpPr>
        <p:spPr>
          <a:xfrm>
            <a:off x="6631214" y="6320933"/>
            <a:ext cx="400965" cy="115853"/>
          </a:xfrm>
          <a:prstGeom prst="lef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73888DB-39C6-48D1-A6BF-51B80A36C8AF}"/>
              </a:ext>
            </a:extLst>
          </p:cNvPr>
          <p:cNvSpPr txBox="1"/>
          <p:nvPr/>
        </p:nvSpPr>
        <p:spPr>
          <a:xfrm>
            <a:off x="5878056" y="6242981"/>
            <a:ext cx="64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落款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9A86D22-5FDF-44A8-BA15-A02C2F5924E0}"/>
              </a:ext>
            </a:extLst>
          </p:cNvPr>
          <p:cNvSpPr/>
          <p:nvPr/>
        </p:nvSpPr>
        <p:spPr>
          <a:xfrm>
            <a:off x="3256386" y="2020336"/>
            <a:ext cx="907118" cy="409212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065672B-14C2-4972-B5CC-A34FEC55AAC6}"/>
              </a:ext>
            </a:extLst>
          </p:cNvPr>
          <p:cNvSpPr txBox="1"/>
          <p:nvPr/>
        </p:nvSpPr>
        <p:spPr>
          <a:xfrm>
            <a:off x="3121003" y="2029897"/>
            <a:ext cx="110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主送机关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177EC62-CAC5-4BCF-8BF1-38D944242168}"/>
              </a:ext>
            </a:extLst>
          </p:cNvPr>
          <p:cNvSpPr/>
          <p:nvPr/>
        </p:nvSpPr>
        <p:spPr>
          <a:xfrm>
            <a:off x="5904393" y="6215785"/>
            <a:ext cx="648443" cy="40921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074AED2-9863-4BBE-9245-2F0A91BA7842}"/>
              </a:ext>
            </a:extLst>
          </p:cNvPr>
          <p:cNvSpPr/>
          <p:nvPr/>
        </p:nvSpPr>
        <p:spPr>
          <a:xfrm>
            <a:off x="9580309" y="1556822"/>
            <a:ext cx="634714" cy="409212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箭头: 右 39">
            <a:extLst>
              <a:ext uri="{FF2B5EF4-FFF2-40B4-BE49-F238E27FC236}">
                <a16:creationId xmlns:a16="http://schemas.microsoft.com/office/drawing/2014/main" id="{10B8F795-6560-4CFA-A305-F868342AFC92}"/>
              </a:ext>
            </a:extLst>
          </p:cNvPr>
          <p:cNvSpPr/>
          <p:nvPr/>
        </p:nvSpPr>
        <p:spPr>
          <a:xfrm>
            <a:off x="9701177" y="2819599"/>
            <a:ext cx="427174" cy="917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EBA875F-29D7-49DE-B35F-FF6EB240CF2D}"/>
              </a:ext>
            </a:extLst>
          </p:cNvPr>
          <p:cNvSpPr/>
          <p:nvPr/>
        </p:nvSpPr>
        <p:spPr>
          <a:xfrm>
            <a:off x="10122374" y="2540493"/>
            <a:ext cx="1738700" cy="68621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04904B36-DF47-4B72-AF86-D62627E73726}"/>
              </a:ext>
            </a:extLst>
          </p:cNvPr>
          <p:cNvSpPr/>
          <p:nvPr/>
        </p:nvSpPr>
        <p:spPr>
          <a:xfrm>
            <a:off x="10215023" y="4020617"/>
            <a:ext cx="1197367" cy="50855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17683DF-2ABC-43D6-A014-EDE7F3A9446F}"/>
              </a:ext>
            </a:extLst>
          </p:cNvPr>
          <p:cNvSpPr/>
          <p:nvPr/>
        </p:nvSpPr>
        <p:spPr>
          <a:xfrm>
            <a:off x="9794357" y="5167015"/>
            <a:ext cx="1197367" cy="50855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4F129AAA-EEC7-4D76-B3F5-39B5DC6A9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8199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62222" y="2549345"/>
            <a:ext cx="2237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玉珠啊，领导让写会议纪要，有模板么？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967825" y="2324515"/>
            <a:ext cx="57653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会议纪要有什么作用？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会议纪要需要事无巨细写明会议情况么？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怎么才能写好会议纪要？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40481" y="2092421"/>
            <a:ext cx="5714999" cy="2945173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1BEB734-3126-4442-A97D-ADB3AA548EA9}"/>
              </a:ext>
            </a:extLst>
          </p:cNvPr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五、常用公文起草必备要素有哪些？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421FA3F-0E9E-4993-A080-D251ED694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2753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12" y="1110820"/>
            <a:ext cx="4204098" cy="506494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21" y="1166318"/>
            <a:ext cx="4232717" cy="500944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5D635DB-025F-4476-A447-CF26D09EBE49}"/>
              </a:ext>
            </a:extLst>
          </p:cNvPr>
          <p:cNvSpPr/>
          <p:nvPr/>
        </p:nvSpPr>
        <p:spPr>
          <a:xfrm>
            <a:off x="1515291" y="1120597"/>
            <a:ext cx="3878119" cy="197529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箭头: 左 2">
            <a:extLst>
              <a:ext uri="{FF2B5EF4-FFF2-40B4-BE49-F238E27FC236}">
                <a16:creationId xmlns:a16="http://schemas.microsoft.com/office/drawing/2014/main" id="{8062CFB9-783A-47C0-8B5B-52EF7D9F4EA2}"/>
              </a:ext>
            </a:extLst>
          </p:cNvPr>
          <p:cNvSpPr/>
          <p:nvPr/>
        </p:nvSpPr>
        <p:spPr>
          <a:xfrm>
            <a:off x="1189312" y="1763486"/>
            <a:ext cx="325979" cy="78377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A943DC0-6CF9-4C30-84D8-3D9972F0C4A5}"/>
              </a:ext>
            </a:extLst>
          </p:cNvPr>
          <p:cNvSpPr txBox="1"/>
          <p:nvPr/>
        </p:nvSpPr>
        <p:spPr>
          <a:xfrm>
            <a:off x="486144" y="1598067"/>
            <a:ext cx="76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标题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65D704E-B6D1-462A-A35A-C910B66D45A8}"/>
              </a:ext>
            </a:extLst>
          </p:cNvPr>
          <p:cNvSpPr/>
          <p:nvPr/>
        </p:nvSpPr>
        <p:spPr>
          <a:xfrm>
            <a:off x="513352" y="1589403"/>
            <a:ext cx="634714" cy="409212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D03B4AD-B34D-4D92-85E3-EF8B3CC3F98E}"/>
              </a:ext>
            </a:extLst>
          </p:cNvPr>
          <p:cNvSpPr/>
          <p:nvPr/>
        </p:nvSpPr>
        <p:spPr>
          <a:xfrm>
            <a:off x="1515291" y="3307035"/>
            <a:ext cx="3938628" cy="27410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左 13">
            <a:extLst>
              <a:ext uri="{FF2B5EF4-FFF2-40B4-BE49-F238E27FC236}">
                <a16:creationId xmlns:a16="http://schemas.microsoft.com/office/drawing/2014/main" id="{C9F79D90-B1BA-4F29-A833-44D06415E58C}"/>
              </a:ext>
            </a:extLst>
          </p:cNvPr>
          <p:cNvSpPr/>
          <p:nvPr/>
        </p:nvSpPr>
        <p:spPr>
          <a:xfrm>
            <a:off x="1171893" y="4502336"/>
            <a:ext cx="325979" cy="78377"/>
          </a:xfrm>
          <a:prstGeom prst="lef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F35D8C5-B251-40D0-8E37-80624D7F45FA}"/>
              </a:ext>
            </a:extLst>
          </p:cNvPr>
          <p:cNvSpPr txBox="1"/>
          <p:nvPr/>
        </p:nvSpPr>
        <p:spPr>
          <a:xfrm>
            <a:off x="507914" y="4336917"/>
            <a:ext cx="76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会议概况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1E8689A-49C9-4465-8517-B254DF71E17B}"/>
              </a:ext>
            </a:extLst>
          </p:cNvPr>
          <p:cNvSpPr/>
          <p:nvPr/>
        </p:nvSpPr>
        <p:spPr>
          <a:xfrm>
            <a:off x="522410" y="4336918"/>
            <a:ext cx="634714" cy="64633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FFF7ABA-F195-41AE-B28A-B40BC31F1BAB}"/>
              </a:ext>
            </a:extLst>
          </p:cNvPr>
          <p:cNvSpPr/>
          <p:nvPr/>
        </p:nvSpPr>
        <p:spPr>
          <a:xfrm>
            <a:off x="5975630" y="1166317"/>
            <a:ext cx="4183689" cy="34143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15894B25-76D5-42DD-B2F9-52F1D4AF6CC6}"/>
              </a:ext>
            </a:extLst>
          </p:cNvPr>
          <p:cNvSpPr/>
          <p:nvPr/>
        </p:nvSpPr>
        <p:spPr>
          <a:xfrm>
            <a:off x="10175965" y="2659194"/>
            <a:ext cx="427174" cy="917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968CEC7-689C-4AFF-A941-DBF68E3B4EDF}"/>
              </a:ext>
            </a:extLst>
          </p:cNvPr>
          <p:cNvSpPr/>
          <p:nvPr/>
        </p:nvSpPr>
        <p:spPr>
          <a:xfrm>
            <a:off x="10663708" y="2197189"/>
            <a:ext cx="1197367" cy="17543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DA75DAC-B11C-491C-B422-FBB3858902FC}"/>
              </a:ext>
            </a:extLst>
          </p:cNvPr>
          <p:cNvSpPr txBox="1"/>
          <p:nvPr/>
        </p:nvSpPr>
        <p:spPr>
          <a:xfrm>
            <a:off x="10676710" y="2218733"/>
            <a:ext cx="11843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会议主要内容、</a:t>
            </a:r>
            <a:endParaRPr lang="en-US" altLang="zh-CN" dirty="0"/>
          </a:p>
          <a:p>
            <a:r>
              <a:rPr lang="zh-CN" altLang="en-US" dirty="0"/>
              <a:t>决定事项、取得成果、今后的任务等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E2AA473-D88B-4DA7-9B74-17DF3D8A5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21" y="4674040"/>
            <a:ext cx="4328238" cy="1688013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145A3946-7BA7-4D88-9721-5E6516910553}"/>
              </a:ext>
            </a:extLst>
          </p:cNvPr>
          <p:cNvSpPr/>
          <p:nvPr/>
        </p:nvSpPr>
        <p:spPr>
          <a:xfrm>
            <a:off x="5975630" y="4693635"/>
            <a:ext cx="4267729" cy="1688013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5909033D-1B38-4E2E-A874-496D194DDCA7}"/>
              </a:ext>
            </a:extLst>
          </p:cNvPr>
          <p:cNvSpPr/>
          <p:nvPr/>
        </p:nvSpPr>
        <p:spPr>
          <a:xfrm>
            <a:off x="10236534" y="5472160"/>
            <a:ext cx="427174" cy="9177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D2FEF26-B46C-4299-ADC5-1471432ADBEF}"/>
              </a:ext>
            </a:extLst>
          </p:cNvPr>
          <p:cNvSpPr txBox="1"/>
          <p:nvPr/>
        </p:nvSpPr>
        <p:spPr>
          <a:xfrm>
            <a:off x="10659380" y="5287494"/>
            <a:ext cx="1358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版记：</a:t>
            </a:r>
            <a:endParaRPr lang="en-US" altLang="zh-CN" dirty="0"/>
          </a:p>
          <a:p>
            <a:r>
              <a:rPr lang="zh-CN" altLang="en-US" dirty="0"/>
              <a:t>发放单位、印发时间等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9F4FDEF-6933-4118-BDE7-35C85BDB9D8B}"/>
              </a:ext>
            </a:extLst>
          </p:cNvPr>
          <p:cNvSpPr/>
          <p:nvPr/>
        </p:nvSpPr>
        <p:spPr>
          <a:xfrm>
            <a:off x="10752403" y="5313439"/>
            <a:ext cx="1108671" cy="923330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44615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公文办理与写作常见的若干问题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六、哪些材料是公文的附件？</a:t>
            </a:r>
          </a:p>
        </p:txBody>
      </p:sp>
      <p:sp>
        <p:nvSpPr>
          <p:cNvPr id="4" name="矩形 3"/>
          <p:cNvSpPr/>
          <p:nvPr/>
        </p:nvSpPr>
        <p:spPr>
          <a:xfrm>
            <a:off x="4715691" y="2047518"/>
            <a:ext cx="6114513" cy="4143897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5AD3DAD-FDF2-4D63-BEF3-EF54E614F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097" y="2141785"/>
            <a:ext cx="5696305" cy="399311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CF0AA47-D69D-4A8C-A0FA-A79C07824DFA}"/>
              </a:ext>
            </a:extLst>
          </p:cNvPr>
          <p:cNvSpPr/>
          <p:nvPr/>
        </p:nvSpPr>
        <p:spPr>
          <a:xfrm>
            <a:off x="5316583" y="3735977"/>
            <a:ext cx="5272819" cy="13000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32278822-7F30-4A9D-84D6-9080926039B3}"/>
              </a:ext>
            </a:extLst>
          </p:cNvPr>
          <p:cNvCxnSpPr/>
          <p:nvPr/>
        </p:nvCxnSpPr>
        <p:spPr>
          <a:xfrm flipH="1">
            <a:off x="6025303" y="3855340"/>
            <a:ext cx="11480" cy="685846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539DEF1-5C25-432C-BC93-6BE9EDD2C3CD}"/>
              </a:ext>
            </a:extLst>
          </p:cNvPr>
          <p:cNvCxnSpPr/>
          <p:nvPr/>
        </p:nvCxnSpPr>
        <p:spPr>
          <a:xfrm>
            <a:off x="6259880" y="3828553"/>
            <a:ext cx="804" cy="980407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B5EDF516-A61E-4F7E-AFEE-475C2EE5EB56}"/>
              </a:ext>
            </a:extLst>
          </p:cNvPr>
          <p:cNvSpPr/>
          <p:nvPr/>
        </p:nvSpPr>
        <p:spPr>
          <a:xfrm>
            <a:off x="2159340" y="4616893"/>
            <a:ext cx="1944468" cy="1257909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40" descr="117">
            <a:extLst>
              <a:ext uri="{FF2B5EF4-FFF2-40B4-BE49-F238E27FC236}">
                <a16:creationId xmlns:a16="http://schemas.microsoft.com/office/drawing/2014/main" id="{4BAA7C46-5FF6-4FAE-BF49-1BBAD45D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63" y="5245848"/>
            <a:ext cx="735774" cy="69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9B2FB0F-AE2E-4930-99B0-568D0EA0D0E6}"/>
              </a:ext>
            </a:extLst>
          </p:cNvPr>
          <p:cNvSpPr/>
          <p:nvPr/>
        </p:nvSpPr>
        <p:spPr>
          <a:xfrm>
            <a:off x="2219891" y="4785514"/>
            <a:ext cx="18342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kern="100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附件说明：</a:t>
            </a:r>
            <a:r>
              <a:rPr lang="zh-CN" altLang="en-US" kern="100" dirty="0"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公文附件的顺序号和名称。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DCDABF4-1AEC-4189-9BC0-B045E13A1712}"/>
              </a:ext>
            </a:extLst>
          </p:cNvPr>
          <p:cNvSpPr txBox="1"/>
          <p:nvPr/>
        </p:nvSpPr>
        <p:spPr>
          <a:xfrm>
            <a:off x="1030917" y="2163577"/>
            <a:ext cx="2022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玉珠老师，为什么把附件说明删掉了呢？</a:t>
            </a:r>
            <a:endParaRPr lang="zh-CN" altLang="en-US" dirty="0"/>
          </a:p>
        </p:txBody>
      </p:sp>
      <p:sp>
        <p:nvSpPr>
          <p:cNvPr id="20" name="椭圆形标注 7">
            <a:extLst>
              <a:ext uri="{FF2B5EF4-FFF2-40B4-BE49-F238E27FC236}">
                <a16:creationId xmlns:a16="http://schemas.microsoft.com/office/drawing/2014/main" id="{89E2A34D-DCBE-4FF5-AC6B-4D6CB324017C}"/>
              </a:ext>
            </a:extLst>
          </p:cNvPr>
          <p:cNvSpPr/>
          <p:nvPr/>
        </p:nvSpPr>
        <p:spPr>
          <a:xfrm>
            <a:off x="800099" y="1950987"/>
            <a:ext cx="2414041" cy="1257908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AD1657B-F5CF-4ECC-B0DF-8C9CB43DFF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9" y="3101152"/>
            <a:ext cx="1159671" cy="10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1840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公文办理与写作常见的若干问题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六、哪些材料是公文的附件？</a:t>
            </a:r>
          </a:p>
        </p:txBody>
      </p:sp>
      <p:sp>
        <p:nvSpPr>
          <p:cNvPr id="4" name="矩形 3"/>
          <p:cNvSpPr/>
          <p:nvPr/>
        </p:nvSpPr>
        <p:spPr>
          <a:xfrm>
            <a:off x="4153545" y="3030398"/>
            <a:ext cx="6463151" cy="3151560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293030" y="3177415"/>
            <a:ext cx="646315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关于印发</a:t>
            </a:r>
            <a:r>
              <a:rPr lang="en-US" altLang="zh-CN" sz="2400" dirty="0"/>
              <a:t>《</a:t>
            </a:r>
            <a:r>
              <a:rPr lang="zh-CN" altLang="en-US" sz="2400" dirty="0"/>
              <a:t>吉林大学公文处理办法</a:t>
            </a:r>
            <a:r>
              <a:rPr lang="en-US" altLang="zh-CN" sz="2400" dirty="0"/>
              <a:t>》</a:t>
            </a:r>
            <a:r>
              <a:rPr lang="zh-CN" altLang="en-US" sz="2400" dirty="0"/>
              <a:t>的通知</a:t>
            </a:r>
            <a:endParaRPr lang="en-US" altLang="zh-CN" sz="2400" dirty="0"/>
          </a:p>
          <a:p>
            <a:r>
              <a:rPr lang="en-US" altLang="zh-CN" sz="3200" dirty="0"/>
              <a:t>                        ……</a:t>
            </a:r>
          </a:p>
          <a:p>
            <a:r>
              <a:rPr lang="en-US" altLang="zh-CN" sz="3200" dirty="0"/>
              <a:t>                        ……</a:t>
            </a:r>
          </a:p>
          <a:p>
            <a:r>
              <a:rPr lang="zh-CN" altLang="en-US" sz="2000" b="1" dirty="0">
                <a:solidFill>
                  <a:srgbClr val="FF0000"/>
                </a:solidFill>
              </a:rPr>
              <a:t>    附件：吉林大学公文处理办法</a:t>
            </a:r>
            <a:r>
              <a:rPr lang="en-US" altLang="zh-CN" sz="2000" dirty="0"/>
              <a:t>          </a:t>
            </a:r>
          </a:p>
          <a:p>
            <a:r>
              <a:rPr lang="en-US" altLang="zh-CN" sz="2000" dirty="0"/>
              <a:t>                                               </a:t>
            </a:r>
          </a:p>
          <a:p>
            <a:r>
              <a:rPr lang="en-US" altLang="zh-CN" sz="2000" dirty="0"/>
              <a:t>                                                         </a:t>
            </a:r>
            <a:r>
              <a:rPr lang="zh-CN" altLang="en-US" sz="2000" dirty="0"/>
              <a:t>吉林大学</a:t>
            </a:r>
            <a:endParaRPr lang="en-US" altLang="zh-CN" sz="2000" dirty="0"/>
          </a:p>
          <a:p>
            <a:r>
              <a:rPr lang="en-US" altLang="zh-CN" sz="2000" dirty="0"/>
              <a:t>                                                    2022</a:t>
            </a:r>
            <a:r>
              <a:rPr lang="zh-CN" altLang="en-US" sz="2000" dirty="0"/>
              <a:t>年</a:t>
            </a:r>
            <a:r>
              <a:rPr lang="en-US" altLang="zh-CN" sz="2000" dirty="0"/>
              <a:t>12</a:t>
            </a:r>
            <a:r>
              <a:rPr lang="zh-CN" altLang="en-US" sz="2000" dirty="0"/>
              <a:t>月</a:t>
            </a:r>
            <a:r>
              <a:rPr lang="en-US" altLang="zh-CN" sz="2000" dirty="0"/>
              <a:t>30</a:t>
            </a:r>
            <a:r>
              <a:rPr lang="zh-CN" altLang="en-US" sz="2000" dirty="0"/>
              <a:t>日</a:t>
            </a:r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3200" dirty="0"/>
          </a:p>
          <a:p>
            <a:r>
              <a:rPr lang="en-US" altLang="zh-CN" sz="3200" dirty="0"/>
              <a:t>   </a:t>
            </a:r>
          </a:p>
          <a:p>
            <a:endParaRPr lang="en-US" altLang="zh-CN" sz="3200" dirty="0"/>
          </a:p>
          <a:p>
            <a:endParaRPr lang="en-US" altLang="zh-CN" sz="3200" dirty="0"/>
          </a:p>
          <a:p>
            <a:endParaRPr lang="en-US" altLang="zh-CN" sz="3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014060" y="1793787"/>
            <a:ext cx="7067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印发管理办法，办法是附件么？需要写附件说明么？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F20154C-3DF9-4312-A800-AFA3EDF67211}"/>
              </a:ext>
            </a:extLst>
          </p:cNvPr>
          <p:cNvSpPr txBox="1"/>
          <p:nvPr/>
        </p:nvSpPr>
        <p:spPr>
          <a:xfrm>
            <a:off x="1806884" y="4444406"/>
            <a:ext cx="20590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报送、批转、转发、印发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，本身就是公文的主体部分，不是附着的内容。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BFDF6ED-464E-4260-8770-6717574E9FBB}"/>
              </a:ext>
            </a:extLst>
          </p:cNvPr>
          <p:cNvSpPr/>
          <p:nvPr/>
        </p:nvSpPr>
        <p:spPr>
          <a:xfrm>
            <a:off x="1754013" y="4334392"/>
            <a:ext cx="2059051" cy="1822911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40" descr="117">
            <a:extLst>
              <a:ext uri="{FF2B5EF4-FFF2-40B4-BE49-F238E27FC236}">
                <a16:creationId xmlns:a16="http://schemas.microsoft.com/office/drawing/2014/main" id="{2E10FEB7-F6E3-4451-B0A9-CE5A779DF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4" y="5126805"/>
            <a:ext cx="898463" cy="85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17B1727-116C-4E11-A39D-0D1F059BF37F}"/>
              </a:ext>
            </a:extLst>
          </p:cNvPr>
          <p:cNvSpPr txBox="1"/>
          <p:nvPr/>
        </p:nvSpPr>
        <p:spPr>
          <a:xfrm>
            <a:off x="1092605" y="2090787"/>
            <a:ext cx="1914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玉珠老师，为什么把附件说明删掉了呢？</a:t>
            </a:r>
            <a:endParaRPr lang="zh-CN" altLang="en-US" sz="2000" dirty="0"/>
          </a:p>
        </p:txBody>
      </p:sp>
      <p:sp>
        <p:nvSpPr>
          <p:cNvPr id="18" name="椭圆形标注 7">
            <a:extLst>
              <a:ext uri="{FF2B5EF4-FFF2-40B4-BE49-F238E27FC236}">
                <a16:creationId xmlns:a16="http://schemas.microsoft.com/office/drawing/2014/main" id="{064A148D-1905-4CD1-A43A-8535E95969C4}"/>
              </a:ext>
            </a:extLst>
          </p:cNvPr>
          <p:cNvSpPr/>
          <p:nvPr/>
        </p:nvSpPr>
        <p:spPr>
          <a:xfrm>
            <a:off x="800099" y="1950987"/>
            <a:ext cx="2414041" cy="1257908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6D038F5-4103-40A3-8098-5EF8C56275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9" y="3101152"/>
            <a:ext cx="1159671" cy="1052923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0003487-681A-4141-8080-E1B48F735B11}"/>
              </a:ext>
            </a:extLst>
          </p:cNvPr>
          <p:cNvCxnSpPr/>
          <p:nvPr/>
        </p:nvCxnSpPr>
        <p:spPr>
          <a:xfrm>
            <a:off x="4548554" y="4724400"/>
            <a:ext cx="350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012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4"/>
            <a:ext cx="11070946" cy="469954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/>
              <a:t>第一部分 公文基本情况</a:t>
            </a:r>
            <a:endParaRPr kumimoji="1" lang="zh-CN" altLang="en-US" sz="4000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一、什么是公文？</a:t>
            </a:r>
          </a:p>
        </p:txBody>
      </p:sp>
      <p:sp>
        <p:nvSpPr>
          <p:cNvPr id="3" name="矩形 2"/>
          <p:cNvSpPr/>
          <p:nvPr/>
        </p:nvSpPr>
        <p:spPr>
          <a:xfrm>
            <a:off x="1945532" y="2135295"/>
            <a:ext cx="796695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公文是机关相互往来联系事务的</a:t>
            </a:r>
            <a:r>
              <a:rPr lang="zh-CN" altLang="en-US" sz="3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</a:t>
            </a: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——《</a:t>
            </a: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现代汉语词典（第</a:t>
            </a:r>
            <a:r>
              <a:rPr lang="en-US" altLang="zh-CN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r>
              <a:rPr lang="en-US" altLang="zh-CN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</a:p>
          <a:p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党政机关公文是党政机关实施领导、履行职能、处理公务的具有</a:t>
            </a:r>
            <a:r>
              <a:rPr lang="zh-CN" altLang="en-US" sz="3200" b="1" i="0" dirty="0"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特定效力</a:t>
            </a:r>
            <a:r>
              <a:rPr lang="zh-CN" altLang="en-US" sz="3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3200" b="1" i="0" dirty="0"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规范体式</a:t>
            </a:r>
            <a:r>
              <a:rPr lang="zh-CN" altLang="en-US" sz="3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3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文书</a:t>
            </a:r>
            <a:r>
              <a:rPr lang="zh-CN" altLang="en-US" sz="3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2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——《</a:t>
            </a:r>
            <a:r>
              <a:rPr lang="zh-CN" altLang="en-US" sz="3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党政机关公文处理条例（</a:t>
            </a:r>
            <a:r>
              <a:rPr lang="en-US" altLang="zh-CN" sz="3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3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r>
              <a:rPr lang="en-US" altLang="zh-CN" sz="3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b="0" i="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1409" y="1971477"/>
            <a:ext cx="8327967" cy="3867066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6A56861-E318-4AFB-93C0-11E841E3E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3" y="1353622"/>
            <a:ext cx="4028924" cy="5249854"/>
          </a:xfrm>
          <a:prstGeom prst="rect">
            <a:avLst/>
          </a:prstGeom>
        </p:spPr>
      </p:pic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公文办理与写作常见的若干问题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六、哪些材料是公文的附件？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084DAAD-C377-464C-BEC6-C9E6CB518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50" y="1648448"/>
            <a:ext cx="4332513" cy="491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9430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公文办理与写作常见的若干问题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六、哪些材料是公文的附件？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01707" y="2549345"/>
            <a:ext cx="2237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玉珠老师，为什么把附件说明删掉了呢？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153545" y="3030398"/>
            <a:ext cx="6463151" cy="3151560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293030" y="3177415"/>
            <a:ext cx="646315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吉林大学关于报送</a:t>
            </a:r>
            <a:r>
              <a:rPr lang="en-US" altLang="zh-CN" sz="2400" dirty="0"/>
              <a:t>2022</a:t>
            </a:r>
            <a:r>
              <a:rPr lang="zh-CN" altLang="en-US" sz="2400" dirty="0"/>
              <a:t>年</a:t>
            </a:r>
            <a:endParaRPr lang="en-US" altLang="zh-CN" sz="2400" dirty="0"/>
          </a:p>
          <a:p>
            <a:pPr algn="ctr"/>
            <a:r>
              <a:rPr lang="zh-CN" altLang="en-US" sz="2400" dirty="0"/>
              <a:t>贵重仪器设备共享工作总结的函</a:t>
            </a:r>
            <a:endParaRPr lang="en-US" altLang="zh-CN" sz="2400" dirty="0"/>
          </a:p>
          <a:p>
            <a:r>
              <a:rPr lang="en-US" altLang="zh-CN" sz="3200" dirty="0"/>
              <a:t>                        ……</a:t>
            </a:r>
          </a:p>
          <a:p>
            <a:r>
              <a:rPr lang="en-US" altLang="zh-CN" sz="3200" dirty="0"/>
              <a:t>                        ……</a:t>
            </a:r>
          </a:p>
          <a:p>
            <a:r>
              <a:rPr lang="zh-CN" altLang="en-US" sz="2000" b="1" dirty="0">
                <a:solidFill>
                  <a:srgbClr val="FF0000"/>
                </a:solidFill>
              </a:rPr>
              <a:t>附件：吉林大学</a:t>
            </a:r>
            <a:r>
              <a:rPr lang="en-US" altLang="zh-CN" sz="2000" b="1" dirty="0">
                <a:solidFill>
                  <a:srgbClr val="FF0000"/>
                </a:solidFill>
              </a:rPr>
              <a:t>2022</a:t>
            </a:r>
            <a:r>
              <a:rPr lang="zh-CN" altLang="en-US" sz="2000" b="1" dirty="0">
                <a:solidFill>
                  <a:srgbClr val="FF0000"/>
                </a:solidFill>
              </a:rPr>
              <a:t>年贵重仪器设备共享工作总结。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r>
              <a:rPr lang="en-US" altLang="zh-CN" sz="2000" dirty="0"/>
              <a:t>                                                         </a:t>
            </a:r>
          </a:p>
          <a:p>
            <a:r>
              <a:rPr lang="en-US" altLang="zh-CN" sz="2000" dirty="0"/>
              <a:t>                                                         </a:t>
            </a:r>
            <a:r>
              <a:rPr lang="zh-CN" altLang="en-US" sz="2000" dirty="0"/>
              <a:t>吉林大学</a:t>
            </a:r>
            <a:endParaRPr lang="en-US" altLang="zh-CN" sz="2000" dirty="0"/>
          </a:p>
          <a:p>
            <a:r>
              <a:rPr lang="en-US" altLang="zh-CN" sz="2000" dirty="0"/>
              <a:t>                                                    2022</a:t>
            </a:r>
            <a:r>
              <a:rPr lang="zh-CN" altLang="en-US" sz="2000" dirty="0"/>
              <a:t>年</a:t>
            </a:r>
            <a:r>
              <a:rPr lang="en-US" altLang="zh-CN" sz="2000" dirty="0"/>
              <a:t>12</a:t>
            </a:r>
            <a:r>
              <a:rPr lang="zh-CN" altLang="en-US" sz="2000" dirty="0"/>
              <a:t>月</a:t>
            </a:r>
            <a:r>
              <a:rPr lang="en-US" altLang="zh-CN" sz="2000" dirty="0"/>
              <a:t>30</a:t>
            </a:r>
            <a:r>
              <a:rPr lang="zh-CN" altLang="en-US" sz="2000" dirty="0"/>
              <a:t>日</a:t>
            </a:r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3200" dirty="0"/>
          </a:p>
          <a:p>
            <a:r>
              <a:rPr lang="en-US" altLang="zh-CN" sz="3200" dirty="0"/>
              <a:t>   </a:t>
            </a:r>
          </a:p>
          <a:p>
            <a:endParaRPr lang="en-US" altLang="zh-CN" sz="3200" dirty="0"/>
          </a:p>
          <a:p>
            <a:endParaRPr lang="en-US" altLang="zh-CN" sz="3200" dirty="0"/>
          </a:p>
          <a:p>
            <a:endParaRPr lang="en-US" altLang="zh-CN" sz="3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014060" y="1793787"/>
            <a:ext cx="7067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向教育部报送工作总结，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是附件么？需要写附件说明么？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8841110-2804-409F-8B29-1853A8BF1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75816F-A009-4B12-8A99-D47C4EB21C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385" y="4769159"/>
            <a:ext cx="528796" cy="69473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122CF4F-942D-4450-87D5-EF02EB807BC4}"/>
              </a:ext>
            </a:extLst>
          </p:cNvPr>
          <p:cNvSpPr/>
          <p:nvPr/>
        </p:nvSpPr>
        <p:spPr>
          <a:xfrm>
            <a:off x="1754013" y="5298903"/>
            <a:ext cx="2059051" cy="858400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BA978DD-4F92-483A-B78E-9A08018C803C}"/>
              </a:ext>
            </a:extLst>
          </p:cNvPr>
          <p:cNvSpPr txBox="1"/>
          <p:nvPr/>
        </p:nvSpPr>
        <p:spPr>
          <a:xfrm>
            <a:off x="1789344" y="5380964"/>
            <a:ext cx="2059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附件说明的结尾不加标点符号</a:t>
            </a:r>
          </a:p>
        </p:txBody>
      </p:sp>
    </p:spTree>
    <p:extLst>
      <p:ext uri="{BB962C8B-B14F-4D97-AF65-F5344CB8AC3E}">
        <p14:creationId xmlns:p14="http://schemas.microsoft.com/office/powerpoint/2010/main" val="1130399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01707" y="2549345"/>
            <a:ext cx="2237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玉珠老师，校发文我找谁签字？什么办理流程？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B0F7A5A-6AE4-4B0F-9E7A-4CA57D69417B}"/>
              </a:ext>
            </a:extLst>
          </p:cNvPr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七、公文（发文）如何办理？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BD829A2-3CDF-48CB-9FA1-D6851CB50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AD3687D-8750-4BA8-9509-1630568FE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81" y="1551710"/>
            <a:ext cx="8133106" cy="474793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0CCB080-4009-4A0B-A56C-B8C49D18DC20}"/>
              </a:ext>
            </a:extLst>
          </p:cNvPr>
          <p:cNvSpPr/>
          <p:nvPr/>
        </p:nvSpPr>
        <p:spPr>
          <a:xfrm>
            <a:off x="3715390" y="1748224"/>
            <a:ext cx="2359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dirty="0"/>
              <a:t>https://pco.jlu.edu.cn/</a:t>
            </a:r>
          </a:p>
        </p:txBody>
      </p:sp>
    </p:spTree>
    <p:extLst>
      <p:ext uri="{BB962C8B-B14F-4D97-AF65-F5344CB8AC3E}">
        <p14:creationId xmlns:p14="http://schemas.microsoft.com/office/powerpoint/2010/main" val="291328673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01707" y="2549345"/>
            <a:ext cx="2237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玉珠老师，校发文我找谁签字？什么办理流程？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B0F7A5A-6AE4-4B0F-9E7A-4CA57D69417B}"/>
              </a:ext>
            </a:extLst>
          </p:cNvPr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七、公文（发文）如何办理？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BF2775-D9B2-4E13-93A5-9053DB191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747" y="1629524"/>
            <a:ext cx="4159041" cy="502167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961BA05-2CFC-4A9A-B076-2413C66737DD}"/>
              </a:ext>
            </a:extLst>
          </p:cNvPr>
          <p:cNvSpPr/>
          <p:nvPr/>
        </p:nvSpPr>
        <p:spPr>
          <a:xfrm>
            <a:off x="4454859" y="2074349"/>
            <a:ext cx="2324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https://pro.jlu.edu.cn/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AFEBFCB-9382-486D-A034-10E9C3F12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86" y="1658896"/>
            <a:ext cx="4210699" cy="49335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D829A2-3CDF-48CB-9FA1-D6851CB502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3847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七、公文（发文）如何办理？</a:t>
            </a:r>
          </a:p>
        </p:txBody>
      </p:sp>
      <p:sp>
        <p:nvSpPr>
          <p:cNvPr id="40" name="Freeform 36"/>
          <p:cNvSpPr>
            <a:spLocks noEditPoints="1"/>
          </p:cNvSpPr>
          <p:nvPr/>
        </p:nvSpPr>
        <p:spPr bwMode="auto">
          <a:xfrm>
            <a:off x="2467207" y="3858928"/>
            <a:ext cx="1246175" cy="1251361"/>
          </a:xfrm>
          <a:custGeom>
            <a:avLst/>
            <a:gdLst>
              <a:gd name="T0" fmla="*/ 275 w 480"/>
              <a:gd name="T1" fmla="*/ 456 h 481"/>
              <a:gd name="T2" fmla="*/ 337 w 480"/>
              <a:gd name="T3" fmla="*/ 416 h 481"/>
              <a:gd name="T4" fmla="*/ 372 w 480"/>
              <a:gd name="T5" fmla="*/ 421 h 481"/>
              <a:gd name="T6" fmla="*/ 420 w 480"/>
              <a:gd name="T7" fmla="*/ 400 h 481"/>
              <a:gd name="T8" fmla="*/ 418 w 480"/>
              <a:gd name="T9" fmla="*/ 368 h 481"/>
              <a:gd name="T10" fmla="*/ 433 w 480"/>
              <a:gd name="T11" fmla="*/ 296 h 481"/>
              <a:gd name="T12" fmla="*/ 461 w 480"/>
              <a:gd name="T13" fmla="*/ 275 h 481"/>
              <a:gd name="T14" fmla="*/ 480 w 480"/>
              <a:gd name="T15" fmla="*/ 226 h 481"/>
              <a:gd name="T16" fmla="*/ 456 w 480"/>
              <a:gd name="T17" fmla="*/ 205 h 481"/>
              <a:gd name="T18" fmla="*/ 415 w 480"/>
              <a:gd name="T19" fmla="*/ 143 h 481"/>
              <a:gd name="T20" fmla="*/ 421 w 480"/>
              <a:gd name="T21" fmla="*/ 108 h 481"/>
              <a:gd name="T22" fmla="*/ 400 w 480"/>
              <a:gd name="T23" fmla="*/ 60 h 481"/>
              <a:gd name="T24" fmla="*/ 368 w 480"/>
              <a:gd name="T25" fmla="*/ 62 h 481"/>
              <a:gd name="T26" fmla="*/ 296 w 480"/>
              <a:gd name="T27" fmla="*/ 48 h 481"/>
              <a:gd name="T28" fmla="*/ 275 w 480"/>
              <a:gd name="T29" fmla="*/ 19 h 481"/>
              <a:gd name="T30" fmla="*/ 226 w 480"/>
              <a:gd name="T31" fmla="*/ 0 h 481"/>
              <a:gd name="T32" fmla="*/ 205 w 480"/>
              <a:gd name="T33" fmla="*/ 24 h 481"/>
              <a:gd name="T34" fmla="*/ 143 w 480"/>
              <a:gd name="T35" fmla="*/ 65 h 481"/>
              <a:gd name="T36" fmla="*/ 108 w 480"/>
              <a:gd name="T37" fmla="*/ 59 h 481"/>
              <a:gd name="T38" fmla="*/ 60 w 480"/>
              <a:gd name="T39" fmla="*/ 80 h 481"/>
              <a:gd name="T40" fmla="*/ 62 w 480"/>
              <a:gd name="T41" fmla="*/ 112 h 481"/>
              <a:gd name="T42" fmla="*/ 48 w 480"/>
              <a:gd name="T43" fmla="*/ 185 h 481"/>
              <a:gd name="T44" fmla="*/ 19 w 480"/>
              <a:gd name="T45" fmla="*/ 205 h 481"/>
              <a:gd name="T46" fmla="*/ 0 w 480"/>
              <a:gd name="T47" fmla="*/ 254 h 481"/>
              <a:gd name="T48" fmla="*/ 24 w 480"/>
              <a:gd name="T49" fmla="*/ 276 h 481"/>
              <a:gd name="T50" fmla="*/ 65 w 480"/>
              <a:gd name="T51" fmla="*/ 337 h 481"/>
              <a:gd name="T52" fmla="*/ 59 w 480"/>
              <a:gd name="T53" fmla="*/ 372 h 481"/>
              <a:gd name="T54" fmla="*/ 80 w 480"/>
              <a:gd name="T55" fmla="*/ 420 h 481"/>
              <a:gd name="T56" fmla="*/ 112 w 480"/>
              <a:gd name="T57" fmla="*/ 418 h 481"/>
              <a:gd name="T58" fmla="*/ 184 w 480"/>
              <a:gd name="T59" fmla="*/ 433 h 481"/>
              <a:gd name="T60" fmla="*/ 205 w 480"/>
              <a:gd name="T61" fmla="*/ 462 h 481"/>
              <a:gd name="T62" fmla="*/ 254 w 480"/>
              <a:gd name="T63" fmla="*/ 481 h 481"/>
              <a:gd name="T64" fmla="*/ 125 w 480"/>
              <a:gd name="T65" fmla="*/ 240 h 481"/>
              <a:gd name="T66" fmla="*/ 355 w 480"/>
              <a:gd name="T67" fmla="*/ 240 h 481"/>
              <a:gd name="T68" fmla="*/ 125 w 480"/>
              <a:gd name="T69" fmla="*/ 240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80" h="481">
                <a:moveTo>
                  <a:pt x="275" y="462"/>
                </a:moveTo>
                <a:cubicBezTo>
                  <a:pt x="275" y="456"/>
                  <a:pt x="275" y="456"/>
                  <a:pt x="275" y="456"/>
                </a:cubicBezTo>
                <a:cubicBezTo>
                  <a:pt x="276" y="446"/>
                  <a:pt x="285" y="436"/>
                  <a:pt x="296" y="433"/>
                </a:cubicBezTo>
                <a:cubicBezTo>
                  <a:pt x="310" y="428"/>
                  <a:pt x="324" y="423"/>
                  <a:pt x="337" y="416"/>
                </a:cubicBezTo>
                <a:cubicBezTo>
                  <a:pt x="346" y="410"/>
                  <a:pt x="360" y="411"/>
                  <a:pt x="368" y="418"/>
                </a:cubicBezTo>
                <a:cubicBezTo>
                  <a:pt x="372" y="421"/>
                  <a:pt x="372" y="421"/>
                  <a:pt x="372" y="421"/>
                </a:cubicBezTo>
                <a:cubicBezTo>
                  <a:pt x="380" y="428"/>
                  <a:pt x="393" y="428"/>
                  <a:pt x="400" y="420"/>
                </a:cubicBezTo>
                <a:cubicBezTo>
                  <a:pt x="420" y="400"/>
                  <a:pt x="420" y="400"/>
                  <a:pt x="420" y="400"/>
                </a:cubicBezTo>
                <a:cubicBezTo>
                  <a:pt x="428" y="393"/>
                  <a:pt x="428" y="380"/>
                  <a:pt x="421" y="372"/>
                </a:cubicBezTo>
                <a:cubicBezTo>
                  <a:pt x="418" y="368"/>
                  <a:pt x="418" y="368"/>
                  <a:pt x="418" y="368"/>
                </a:cubicBezTo>
                <a:cubicBezTo>
                  <a:pt x="411" y="360"/>
                  <a:pt x="410" y="346"/>
                  <a:pt x="415" y="337"/>
                </a:cubicBezTo>
                <a:cubicBezTo>
                  <a:pt x="423" y="324"/>
                  <a:pt x="428" y="310"/>
                  <a:pt x="433" y="296"/>
                </a:cubicBezTo>
                <a:cubicBezTo>
                  <a:pt x="435" y="286"/>
                  <a:pt x="445" y="276"/>
                  <a:pt x="456" y="276"/>
                </a:cubicBezTo>
                <a:cubicBezTo>
                  <a:pt x="461" y="275"/>
                  <a:pt x="461" y="275"/>
                  <a:pt x="461" y="275"/>
                </a:cubicBezTo>
                <a:cubicBezTo>
                  <a:pt x="472" y="274"/>
                  <a:pt x="480" y="265"/>
                  <a:pt x="480" y="254"/>
                </a:cubicBezTo>
                <a:cubicBezTo>
                  <a:pt x="480" y="226"/>
                  <a:pt x="480" y="226"/>
                  <a:pt x="480" y="226"/>
                </a:cubicBezTo>
                <a:cubicBezTo>
                  <a:pt x="480" y="215"/>
                  <a:pt x="472" y="206"/>
                  <a:pt x="461" y="205"/>
                </a:cubicBezTo>
                <a:cubicBezTo>
                  <a:pt x="456" y="205"/>
                  <a:pt x="456" y="205"/>
                  <a:pt x="456" y="205"/>
                </a:cubicBezTo>
                <a:cubicBezTo>
                  <a:pt x="445" y="204"/>
                  <a:pt x="435" y="195"/>
                  <a:pt x="433" y="185"/>
                </a:cubicBezTo>
                <a:cubicBezTo>
                  <a:pt x="428" y="170"/>
                  <a:pt x="423" y="156"/>
                  <a:pt x="415" y="143"/>
                </a:cubicBezTo>
                <a:cubicBezTo>
                  <a:pt x="410" y="134"/>
                  <a:pt x="411" y="121"/>
                  <a:pt x="418" y="112"/>
                </a:cubicBezTo>
                <a:cubicBezTo>
                  <a:pt x="421" y="108"/>
                  <a:pt x="421" y="108"/>
                  <a:pt x="421" y="108"/>
                </a:cubicBezTo>
                <a:cubicBezTo>
                  <a:pt x="428" y="100"/>
                  <a:pt x="428" y="88"/>
                  <a:pt x="420" y="80"/>
                </a:cubicBezTo>
                <a:cubicBezTo>
                  <a:pt x="400" y="60"/>
                  <a:pt x="400" y="60"/>
                  <a:pt x="400" y="60"/>
                </a:cubicBezTo>
                <a:cubicBezTo>
                  <a:pt x="393" y="53"/>
                  <a:pt x="380" y="52"/>
                  <a:pt x="372" y="59"/>
                </a:cubicBezTo>
                <a:cubicBezTo>
                  <a:pt x="368" y="62"/>
                  <a:pt x="368" y="62"/>
                  <a:pt x="368" y="62"/>
                </a:cubicBezTo>
                <a:cubicBezTo>
                  <a:pt x="360" y="69"/>
                  <a:pt x="346" y="70"/>
                  <a:pt x="337" y="65"/>
                </a:cubicBezTo>
                <a:cubicBezTo>
                  <a:pt x="324" y="58"/>
                  <a:pt x="310" y="52"/>
                  <a:pt x="296" y="48"/>
                </a:cubicBezTo>
                <a:cubicBezTo>
                  <a:pt x="285" y="45"/>
                  <a:pt x="276" y="35"/>
                  <a:pt x="275" y="24"/>
                </a:cubicBezTo>
                <a:cubicBezTo>
                  <a:pt x="275" y="19"/>
                  <a:pt x="275" y="19"/>
                  <a:pt x="275" y="19"/>
                </a:cubicBezTo>
                <a:cubicBezTo>
                  <a:pt x="274" y="8"/>
                  <a:pt x="265" y="0"/>
                  <a:pt x="254" y="0"/>
                </a:cubicBezTo>
                <a:cubicBezTo>
                  <a:pt x="226" y="0"/>
                  <a:pt x="226" y="0"/>
                  <a:pt x="226" y="0"/>
                </a:cubicBezTo>
                <a:cubicBezTo>
                  <a:pt x="215" y="0"/>
                  <a:pt x="206" y="8"/>
                  <a:pt x="205" y="19"/>
                </a:cubicBezTo>
                <a:cubicBezTo>
                  <a:pt x="205" y="24"/>
                  <a:pt x="205" y="24"/>
                  <a:pt x="205" y="24"/>
                </a:cubicBezTo>
                <a:cubicBezTo>
                  <a:pt x="204" y="35"/>
                  <a:pt x="195" y="45"/>
                  <a:pt x="184" y="48"/>
                </a:cubicBezTo>
                <a:cubicBezTo>
                  <a:pt x="170" y="52"/>
                  <a:pt x="156" y="58"/>
                  <a:pt x="143" y="65"/>
                </a:cubicBezTo>
                <a:cubicBezTo>
                  <a:pt x="134" y="70"/>
                  <a:pt x="120" y="69"/>
                  <a:pt x="112" y="62"/>
                </a:cubicBezTo>
                <a:cubicBezTo>
                  <a:pt x="108" y="59"/>
                  <a:pt x="108" y="59"/>
                  <a:pt x="108" y="59"/>
                </a:cubicBezTo>
                <a:cubicBezTo>
                  <a:pt x="100" y="52"/>
                  <a:pt x="88" y="53"/>
                  <a:pt x="80" y="60"/>
                </a:cubicBezTo>
                <a:cubicBezTo>
                  <a:pt x="60" y="80"/>
                  <a:pt x="60" y="80"/>
                  <a:pt x="60" y="80"/>
                </a:cubicBezTo>
                <a:cubicBezTo>
                  <a:pt x="53" y="88"/>
                  <a:pt x="52" y="100"/>
                  <a:pt x="59" y="108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69" y="121"/>
                  <a:pt x="70" y="134"/>
                  <a:pt x="65" y="143"/>
                </a:cubicBezTo>
                <a:cubicBezTo>
                  <a:pt x="57" y="156"/>
                  <a:pt x="52" y="170"/>
                  <a:pt x="48" y="185"/>
                </a:cubicBezTo>
                <a:cubicBezTo>
                  <a:pt x="45" y="195"/>
                  <a:pt x="35" y="204"/>
                  <a:pt x="24" y="205"/>
                </a:cubicBezTo>
                <a:cubicBezTo>
                  <a:pt x="19" y="205"/>
                  <a:pt x="19" y="205"/>
                  <a:pt x="19" y="205"/>
                </a:cubicBezTo>
                <a:cubicBezTo>
                  <a:pt x="8" y="206"/>
                  <a:pt x="0" y="215"/>
                  <a:pt x="0" y="226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65"/>
                  <a:pt x="8" y="274"/>
                  <a:pt x="19" y="275"/>
                </a:cubicBezTo>
                <a:cubicBezTo>
                  <a:pt x="24" y="276"/>
                  <a:pt x="24" y="276"/>
                  <a:pt x="24" y="276"/>
                </a:cubicBezTo>
                <a:cubicBezTo>
                  <a:pt x="35" y="276"/>
                  <a:pt x="45" y="286"/>
                  <a:pt x="48" y="296"/>
                </a:cubicBezTo>
                <a:cubicBezTo>
                  <a:pt x="52" y="310"/>
                  <a:pt x="57" y="324"/>
                  <a:pt x="65" y="337"/>
                </a:cubicBezTo>
                <a:cubicBezTo>
                  <a:pt x="70" y="346"/>
                  <a:pt x="69" y="360"/>
                  <a:pt x="62" y="368"/>
                </a:cubicBezTo>
                <a:cubicBezTo>
                  <a:pt x="59" y="372"/>
                  <a:pt x="59" y="372"/>
                  <a:pt x="59" y="372"/>
                </a:cubicBezTo>
                <a:cubicBezTo>
                  <a:pt x="52" y="380"/>
                  <a:pt x="53" y="393"/>
                  <a:pt x="60" y="400"/>
                </a:cubicBezTo>
                <a:cubicBezTo>
                  <a:pt x="80" y="420"/>
                  <a:pt x="80" y="420"/>
                  <a:pt x="80" y="420"/>
                </a:cubicBezTo>
                <a:cubicBezTo>
                  <a:pt x="88" y="428"/>
                  <a:pt x="100" y="428"/>
                  <a:pt x="108" y="421"/>
                </a:cubicBezTo>
                <a:cubicBezTo>
                  <a:pt x="112" y="418"/>
                  <a:pt x="112" y="418"/>
                  <a:pt x="112" y="418"/>
                </a:cubicBezTo>
                <a:cubicBezTo>
                  <a:pt x="120" y="411"/>
                  <a:pt x="134" y="410"/>
                  <a:pt x="143" y="416"/>
                </a:cubicBezTo>
                <a:cubicBezTo>
                  <a:pt x="156" y="423"/>
                  <a:pt x="170" y="428"/>
                  <a:pt x="184" y="433"/>
                </a:cubicBezTo>
                <a:cubicBezTo>
                  <a:pt x="195" y="436"/>
                  <a:pt x="204" y="446"/>
                  <a:pt x="205" y="456"/>
                </a:cubicBezTo>
                <a:cubicBezTo>
                  <a:pt x="205" y="462"/>
                  <a:pt x="205" y="462"/>
                  <a:pt x="205" y="462"/>
                </a:cubicBezTo>
                <a:cubicBezTo>
                  <a:pt x="206" y="472"/>
                  <a:pt x="215" y="481"/>
                  <a:pt x="226" y="481"/>
                </a:cubicBezTo>
                <a:cubicBezTo>
                  <a:pt x="254" y="481"/>
                  <a:pt x="254" y="481"/>
                  <a:pt x="254" y="481"/>
                </a:cubicBezTo>
                <a:cubicBezTo>
                  <a:pt x="265" y="481"/>
                  <a:pt x="274" y="472"/>
                  <a:pt x="275" y="462"/>
                </a:cubicBezTo>
                <a:close/>
                <a:moveTo>
                  <a:pt x="125" y="240"/>
                </a:moveTo>
                <a:cubicBezTo>
                  <a:pt x="125" y="177"/>
                  <a:pt x="177" y="125"/>
                  <a:pt x="240" y="125"/>
                </a:cubicBezTo>
                <a:cubicBezTo>
                  <a:pt x="304" y="125"/>
                  <a:pt x="355" y="177"/>
                  <a:pt x="355" y="240"/>
                </a:cubicBezTo>
                <a:cubicBezTo>
                  <a:pt x="355" y="304"/>
                  <a:pt x="304" y="355"/>
                  <a:pt x="240" y="355"/>
                </a:cubicBezTo>
                <a:cubicBezTo>
                  <a:pt x="177" y="355"/>
                  <a:pt x="125" y="304"/>
                  <a:pt x="125" y="2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41" name="Title 1"/>
          <p:cNvSpPr txBox="1"/>
          <p:nvPr/>
        </p:nvSpPr>
        <p:spPr>
          <a:xfrm>
            <a:off x="2713672" y="4261057"/>
            <a:ext cx="93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起草</a:t>
            </a:r>
            <a:endParaRPr lang="id-ID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Freeform 38"/>
          <p:cNvSpPr>
            <a:spLocks noEditPoints="1"/>
          </p:cNvSpPr>
          <p:nvPr/>
        </p:nvSpPr>
        <p:spPr bwMode="auto">
          <a:xfrm>
            <a:off x="7487540" y="3193314"/>
            <a:ext cx="1464028" cy="1467918"/>
          </a:xfrm>
          <a:custGeom>
            <a:avLst/>
            <a:gdLst>
              <a:gd name="T0" fmla="*/ 393 w 564"/>
              <a:gd name="T1" fmla="*/ 546 h 564"/>
              <a:gd name="T2" fmla="*/ 395 w 564"/>
              <a:gd name="T3" fmla="*/ 503 h 564"/>
              <a:gd name="T4" fmla="*/ 461 w 564"/>
              <a:gd name="T5" fmla="*/ 438 h 564"/>
              <a:gd name="T6" fmla="*/ 505 w 564"/>
              <a:gd name="T7" fmla="*/ 445 h 564"/>
              <a:gd name="T8" fmla="*/ 547 w 564"/>
              <a:gd name="T9" fmla="*/ 390 h 564"/>
              <a:gd name="T10" fmla="*/ 518 w 564"/>
              <a:gd name="T11" fmla="*/ 358 h 564"/>
              <a:gd name="T12" fmla="*/ 518 w 564"/>
              <a:gd name="T13" fmla="*/ 266 h 564"/>
              <a:gd name="T14" fmla="*/ 555 w 564"/>
              <a:gd name="T15" fmla="*/ 240 h 564"/>
              <a:gd name="T16" fmla="*/ 545 w 564"/>
              <a:gd name="T17" fmla="*/ 171 h 564"/>
              <a:gd name="T18" fmla="*/ 502 w 564"/>
              <a:gd name="T19" fmla="*/ 169 h 564"/>
              <a:gd name="T20" fmla="*/ 438 w 564"/>
              <a:gd name="T21" fmla="*/ 104 h 564"/>
              <a:gd name="T22" fmla="*/ 445 w 564"/>
              <a:gd name="T23" fmla="*/ 59 h 564"/>
              <a:gd name="T24" fmla="*/ 389 w 564"/>
              <a:gd name="T25" fmla="*/ 17 h 564"/>
              <a:gd name="T26" fmla="*/ 358 w 564"/>
              <a:gd name="T27" fmla="*/ 46 h 564"/>
              <a:gd name="T28" fmla="*/ 266 w 564"/>
              <a:gd name="T29" fmla="*/ 46 h 564"/>
              <a:gd name="T30" fmla="*/ 239 w 564"/>
              <a:gd name="T31" fmla="*/ 9 h 564"/>
              <a:gd name="T32" fmla="*/ 171 w 564"/>
              <a:gd name="T33" fmla="*/ 19 h 564"/>
              <a:gd name="T34" fmla="*/ 169 w 564"/>
              <a:gd name="T35" fmla="*/ 62 h 564"/>
              <a:gd name="T36" fmla="*/ 103 w 564"/>
              <a:gd name="T37" fmla="*/ 126 h 564"/>
              <a:gd name="T38" fmla="*/ 59 w 564"/>
              <a:gd name="T39" fmla="*/ 119 h 564"/>
              <a:gd name="T40" fmla="*/ 17 w 564"/>
              <a:gd name="T41" fmla="*/ 175 h 564"/>
              <a:gd name="T42" fmla="*/ 46 w 564"/>
              <a:gd name="T43" fmla="*/ 207 h 564"/>
              <a:gd name="T44" fmla="*/ 45 w 564"/>
              <a:gd name="T45" fmla="*/ 298 h 564"/>
              <a:gd name="T46" fmla="*/ 9 w 564"/>
              <a:gd name="T47" fmla="*/ 325 h 564"/>
              <a:gd name="T48" fmla="*/ 19 w 564"/>
              <a:gd name="T49" fmla="*/ 394 h 564"/>
              <a:gd name="T50" fmla="*/ 61 w 564"/>
              <a:gd name="T51" fmla="*/ 396 h 564"/>
              <a:gd name="T52" fmla="*/ 126 w 564"/>
              <a:gd name="T53" fmla="*/ 461 h 564"/>
              <a:gd name="T54" fmla="*/ 119 w 564"/>
              <a:gd name="T55" fmla="*/ 505 h 564"/>
              <a:gd name="T56" fmla="*/ 174 w 564"/>
              <a:gd name="T57" fmla="*/ 547 h 564"/>
              <a:gd name="T58" fmla="*/ 206 w 564"/>
              <a:gd name="T59" fmla="*/ 518 h 564"/>
              <a:gd name="T60" fmla="*/ 298 w 564"/>
              <a:gd name="T61" fmla="*/ 519 h 564"/>
              <a:gd name="T62" fmla="*/ 324 w 564"/>
              <a:gd name="T63" fmla="*/ 555 h 564"/>
              <a:gd name="T64" fmla="*/ 228 w 564"/>
              <a:gd name="T65" fmla="*/ 109 h 564"/>
              <a:gd name="T66" fmla="*/ 336 w 564"/>
              <a:gd name="T67" fmla="*/ 455 h 564"/>
              <a:gd name="T68" fmla="*/ 228 w 564"/>
              <a:gd name="T69" fmla="*/ 109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64" h="564">
                <a:moveTo>
                  <a:pt x="340" y="562"/>
                </a:moveTo>
                <a:cubicBezTo>
                  <a:pt x="393" y="546"/>
                  <a:pt x="393" y="546"/>
                  <a:pt x="393" y="546"/>
                </a:cubicBezTo>
                <a:cubicBezTo>
                  <a:pt x="399" y="544"/>
                  <a:pt x="403" y="537"/>
                  <a:pt x="402" y="531"/>
                </a:cubicBezTo>
                <a:cubicBezTo>
                  <a:pt x="395" y="503"/>
                  <a:pt x="395" y="503"/>
                  <a:pt x="395" y="503"/>
                </a:cubicBezTo>
                <a:cubicBezTo>
                  <a:pt x="394" y="497"/>
                  <a:pt x="397" y="489"/>
                  <a:pt x="403" y="486"/>
                </a:cubicBezTo>
                <a:cubicBezTo>
                  <a:pt x="425" y="473"/>
                  <a:pt x="444" y="457"/>
                  <a:pt x="461" y="438"/>
                </a:cubicBezTo>
                <a:cubicBezTo>
                  <a:pt x="465" y="433"/>
                  <a:pt x="472" y="431"/>
                  <a:pt x="478" y="434"/>
                </a:cubicBezTo>
                <a:cubicBezTo>
                  <a:pt x="505" y="445"/>
                  <a:pt x="505" y="445"/>
                  <a:pt x="505" y="445"/>
                </a:cubicBezTo>
                <a:cubicBezTo>
                  <a:pt x="511" y="448"/>
                  <a:pt x="518" y="445"/>
                  <a:pt x="521" y="440"/>
                </a:cubicBezTo>
                <a:cubicBezTo>
                  <a:pt x="547" y="390"/>
                  <a:pt x="547" y="390"/>
                  <a:pt x="547" y="390"/>
                </a:cubicBezTo>
                <a:cubicBezTo>
                  <a:pt x="550" y="384"/>
                  <a:pt x="548" y="377"/>
                  <a:pt x="543" y="374"/>
                </a:cubicBezTo>
                <a:cubicBezTo>
                  <a:pt x="518" y="358"/>
                  <a:pt x="518" y="358"/>
                  <a:pt x="518" y="358"/>
                </a:cubicBezTo>
                <a:cubicBezTo>
                  <a:pt x="513" y="355"/>
                  <a:pt x="510" y="347"/>
                  <a:pt x="512" y="341"/>
                </a:cubicBezTo>
                <a:cubicBezTo>
                  <a:pt x="518" y="317"/>
                  <a:pt x="520" y="292"/>
                  <a:pt x="518" y="266"/>
                </a:cubicBezTo>
                <a:cubicBezTo>
                  <a:pt x="518" y="260"/>
                  <a:pt x="522" y="253"/>
                  <a:pt x="528" y="251"/>
                </a:cubicBezTo>
                <a:cubicBezTo>
                  <a:pt x="555" y="240"/>
                  <a:pt x="555" y="240"/>
                  <a:pt x="555" y="240"/>
                </a:cubicBezTo>
                <a:cubicBezTo>
                  <a:pt x="561" y="237"/>
                  <a:pt x="564" y="231"/>
                  <a:pt x="562" y="225"/>
                </a:cubicBezTo>
                <a:cubicBezTo>
                  <a:pt x="545" y="171"/>
                  <a:pt x="545" y="171"/>
                  <a:pt x="545" y="171"/>
                </a:cubicBezTo>
                <a:cubicBezTo>
                  <a:pt x="543" y="165"/>
                  <a:pt x="537" y="161"/>
                  <a:pt x="531" y="163"/>
                </a:cubicBezTo>
                <a:cubicBezTo>
                  <a:pt x="502" y="169"/>
                  <a:pt x="502" y="169"/>
                  <a:pt x="502" y="169"/>
                </a:cubicBezTo>
                <a:cubicBezTo>
                  <a:pt x="496" y="170"/>
                  <a:pt x="489" y="167"/>
                  <a:pt x="486" y="162"/>
                </a:cubicBezTo>
                <a:cubicBezTo>
                  <a:pt x="473" y="140"/>
                  <a:pt x="457" y="120"/>
                  <a:pt x="438" y="104"/>
                </a:cubicBezTo>
                <a:cubicBezTo>
                  <a:pt x="433" y="100"/>
                  <a:pt x="431" y="92"/>
                  <a:pt x="433" y="86"/>
                </a:cubicBezTo>
                <a:cubicBezTo>
                  <a:pt x="445" y="59"/>
                  <a:pt x="445" y="59"/>
                  <a:pt x="445" y="59"/>
                </a:cubicBezTo>
                <a:cubicBezTo>
                  <a:pt x="447" y="54"/>
                  <a:pt x="445" y="47"/>
                  <a:pt x="439" y="44"/>
                </a:cubicBezTo>
                <a:cubicBezTo>
                  <a:pt x="389" y="17"/>
                  <a:pt x="389" y="17"/>
                  <a:pt x="389" y="17"/>
                </a:cubicBezTo>
                <a:cubicBezTo>
                  <a:pt x="384" y="15"/>
                  <a:pt x="377" y="16"/>
                  <a:pt x="373" y="22"/>
                </a:cubicBezTo>
                <a:cubicBezTo>
                  <a:pt x="358" y="46"/>
                  <a:pt x="358" y="46"/>
                  <a:pt x="358" y="46"/>
                </a:cubicBezTo>
                <a:cubicBezTo>
                  <a:pt x="354" y="52"/>
                  <a:pt x="347" y="54"/>
                  <a:pt x="341" y="53"/>
                </a:cubicBezTo>
                <a:cubicBezTo>
                  <a:pt x="317" y="46"/>
                  <a:pt x="291" y="44"/>
                  <a:pt x="266" y="46"/>
                </a:cubicBezTo>
                <a:cubicBezTo>
                  <a:pt x="260" y="46"/>
                  <a:pt x="253" y="42"/>
                  <a:pt x="250" y="36"/>
                </a:cubicBezTo>
                <a:cubicBezTo>
                  <a:pt x="239" y="9"/>
                  <a:pt x="239" y="9"/>
                  <a:pt x="239" y="9"/>
                </a:cubicBezTo>
                <a:cubicBezTo>
                  <a:pt x="237" y="4"/>
                  <a:pt x="230" y="0"/>
                  <a:pt x="224" y="2"/>
                </a:cubicBezTo>
                <a:cubicBezTo>
                  <a:pt x="171" y="19"/>
                  <a:pt x="171" y="19"/>
                  <a:pt x="171" y="19"/>
                </a:cubicBezTo>
                <a:cubicBezTo>
                  <a:pt x="165" y="21"/>
                  <a:pt x="161" y="27"/>
                  <a:pt x="162" y="33"/>
                </a:cubicBezTo>
                <a:cubicBezTo>
                  <a:pt x="169" y="62"/>
                  <a:pt x="169" y="62"/>
                  <a:pt x="169" y="62"/>
                </a:cubicBezTo>
                <a:cubicBezTo>
                  <a:pt x="170" y="68"/>
                  <a:pt x="167" y="75"/>
                  <a:pt x="161" y="78"/>
                </a:cubicBezTo>
                <a:cubicBezTo>
                  <a:pt x="139" y="91"/>
                  <a:pt x="120" y="108"/>
                  <a:pt x="103" y="126"/>
                </a:cubicBezTo>
                <a:cubicBezTo>
                  <a:pt x="99" y="131"/>
                  <a:pt x="91" y="133"/>
                  <a:pt x="86" y="131"/>
                </a:cubicBezTo>
                <a:cubicBezTo>
                  <a:pt x="59" y="119"/>
                  <a:pt x="59" y="119"/>
                  <a:pt x="59" y="119"/>
                </a:cubicBezTo>
                <a:cubicBezTo>
                  <a:pt x="53" y="117"/>
                  <a:pt x="46" y="120"/>
                  <a:pt x="43" y="125"/>
                </a:cubicBezTo>
                <a:cubicBezTo>
                  <a:pt x="17" y="175"/>
                  <a:pt x="17" y="175"/>
                  <a:pt x="17" y="175"/>
                </a:cubicBezTo>
                <a:cubicBezTo>
                  <a:pt x="14" y="180"/>
                  <a:pt x="16" y="188"/>
                  <a:pt x="21" y="191"/>
                </a:cubicBezTo>
                <a:cubicBezTo>
                  <a:pt x="46" y="207"/>
                  <a:pt x="46" y="207"/>
                  <a:pt x="46" y="207"/>
                </a:cubicBezTo>
                <a:cubicBezTo>
                  <a:pt x="51" y="210"/>
                  <a:pt x="54" y="217"/>
                  <a:pt x="52" y="223"/>
                </a:cubicBezTo>
                <a:cubicBezTo>
                  <a:pt x="46" y="248"/>
                  <a:pt x="44" y="273"/>
                  <a:pt x="45" y="298"/>
                </a:cubicBezTo>
                <a:cubicBezTo>
                  <a:pt x="46" y="305"/>
                  <a:pt x="42" y="312"/>
                  <a:pt x="36" y="314"/>
                </a:cubicBezTo>
                <a:cubicBezTo>
                  <a:pt x="9" y="325"/>
                  <a:pt x="9" y="325"/>
                  <a:pt x="9" y="325"/>
                </a:cubicBezTo>
                <a:cubicBezTo>
                  <a:pt x="3" y="327"/>
                  <a:pt x="0" y="334"/>
                  <a:pt x="2" y="340"/>
                </a:cubicBezTo>
                <a:cubicBezTo>
                  <a:pt x="19" y="394"/>
                  <a:pt x="19" y="394"/>
                  <a:pt x="19" y="394"/>
                </a:cubicBezTo>
                <a:cubicBezTo>
                  <a:pt x="20" y="400"/>
                  <a:pt x="27" y="403"/>
                  <a:pt x="33" y="402"/>
                </a:cubicBezTo>
                <a:cubicBezTo>
                  <a:pt x="61" y="396"/>
                  <a:pt x="61" y="396"/>
                  <a:pt x="61" y="396"/>
                </a:cubicBezTo>
                <a:cubicBezTo>
                  <a:pt x="68" y="394"/>
                  <a:pt x="75" y="398"/>
                  <a:pt x="78" y="403"/>
                </a:cubicBezTo>
                <a:cubicBezTo>
                  <a:pt x="91" y="425"/>
                  <a:pt x="107" y="445"/>
                  <a:pt x="126" y="461"/>
                </a:cubicBezTo>
                <a:cubicBezTo>
                  <a:pt x="131" y="465"/>
                  <a:pt x="133" y="473"/>
                  <a:pt x="130" y="479"/>
                </a:cubicBezTo>
                <a:cubicBezTo>
                  <a:pt x="119" y="505"/>
                  <a:pt x="119" y="505"/>
                  <a:pt x="119" y="505"/>
                </a:cubicBezTo>
                <a:cubicBezTo>
                  <a:pt x="117" y="511"/>
                  <a:pt x="119" y="518"/>
                  <a:pt x="125" y="521"/>
                </a:cubicBezTo>
                <a:cubicBezTo>
                  <a:pt x="174" y="547"/>
                  <a:pt x="174" y="547"/>
                  <a:pt x="174" y="547"/>
                </a:cubicBezTo>
                <a:cubicBezTo>
                  <a:pt x="180" y="550"/>
                  <a:pt x="187" y="548"/>
                  <a:pt x="191" y="543"/>
                </a:cubicBezTo>
                <a:cubicBezTo>
                  <a:pt x="206" y="518"/>
                  <a:pt x="206" y="518"/>
                  <a:pt x="206" y="518"/>
                </a:cubicBezTo>
                <a:cubicBezTo>
                  <a:pt x="210" y="513"/>
                  <a:pt x="217" y="510"/>
                  <a:pt x="223" y="512"/>
                </a:cubicBezTo>
                <a:cubicBezTo>
                  <a:pt x="247" y="518"/>
                  <a:pt x="272" y="521"/>
                  <a:pt x="298" y="519"/>
                </a:cubicBezTo>
                <a:cubicBezTo>
                  <a:pt x="304" y="518"/>
                  <a:pt x="311" y="522"/>
                  <a:pt x="314" y="528"/>
                </a:cubicBezTo>
                <a:cubicBezTo>
                  <a:pt x="324" y="555"/>
                  <a:pt x="324" y="555"/>
                  <a:pt x="324" y="555"/>
                </a:cubicBezTo>
                <a:cubicBezTo>
                  <a:pt x="327" y="561"/>
                  <a:pt x="334" y="564"/>
                  <a:pt x="340" y="562"/>
                </a:cubicBezTo>
                <a:close/>
                <a:moveTo>
                  <a:pt x="228" y="109"/>
                </a:moveTo>
                <a:cubicBezTo>
                  <a:pt x="324" y="80"/>
                  <a:pt x="425" y="133"/>
                  <a:pt x="455" y="229"/>
                </a:cubicBezTo>
                <a:cubicBezTo>
                  <a:pt x="485" y="324"/>
                  <a:pt x="431" y="426"/>
                  <a:pt x="336" y="455"/>
                </a:cubicBezTo>
                <a:cubicBezTo>
                  <a:pt x="240" y="485"/>
                  <a:pt x="138" y="432"/>
                  <a:pt x="109" y="336"/>
                </a:cubicBezTo>
                <a:cubicBezTo>
                  <a:pt x="79" y="241"/>
                  <a:pt x="133" y="139"/>
                  <a:pt x="228" y="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43" name="Title 1"/>
          <p:cNvSpPr txBox="1"/>
          <p:nvPr/>
        </p:nvSpPr>
        <p:spPr>
          <a:xfrm>
            <a:off x="3847707" y="4727791"/>
            <a:ext cx="1575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部门审核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会签</a:t>
            </a:r>
            <a:endParaRPr lang="id-ID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Freeform 35"/>
          <p:cNvSpPr>
            <a:spLocks noEditPoints="1"/>
          </p:cNvSpPr>
          <p:nvPr/>
        </p:nvSpPr>
        <p:spPr bwMode="auto">
          <a:xfrm>
            <a:off x="4886013" y="3100069"/>
            <a:ext cx="1501634" cy="1506820"/>
          </a:xfrm>
          <a:custGeom>
            <a:avLst/>
            <a:gdLst>
              <a:gd name="T0" fmla="*/ 377 w 579"/>
              <a:gd name="T1" fmla="*/ 566 h 579"/>
              <a:gd name="T2" fmla="*/ 383 w 579"/>
              <a:gd name="T3" fmla="*/ 523 h 579"/>
              <a:gd name="T4" fmla="*/ 455 w 579"/>
              <a:gd name="T5" fmla="*/ 464 h 579"/>
              <a:gd name="T6" fmla="*/ 499 w 579"/>
              <a:gd name="T7" fmla="*/ 475 h 579"/>
              <a:gd name="T8" fmla="*/ 547 w 579"/>
              <a:gd name="T9" fmla="*/ 423 h 579"/>
              <a:gd name="T10" fmla="*/ 521 w 579"/>
              <a:gd name="T11" fmla="*/ 388 h 579"/>
              <a:gd name="T12" fmla="*/ 530 w 579"/>
              <a:gd name="T13" fmla="*/ 296 h 579"/>
              <a:gd name="T14" fmla="*/ 569 w 579"/>
              <a:gd name="T15" fmla="*/ 272 h 579"/>
              <a:gd name="T16" fmla="*/ 566 w 579"/>
              <a:gd name="T17" fmla="*/ 202 h 579"/>
              <a:gd name="T18" fmla="*/ 523 w 579"/>
              <a:gd name="T19" fmla="*/ 196 h 579"/>
              <a:gd name="T20" fmla="*/ 464 w 579"/>
              <a:gd name="T21" fmla="*/ 124 h 579"/>
              <a:gd name="T22" fmla="*/ 475 w 579"/>
              <a:gd name="T23" fmla="*/ 80 h 579"/>
              <a:gd name="T24" fmla="*/ 423 w 579"/>
              <a:gd name="T25" fmla="*/ 32 h 579"/>
              <a:gd name="T26" fmla="*/ 388 w 579"/>
              <a:gd name="T27" fmla="*/ 58 h 579"/>
              <a:gd name="T28" fmla="*/ 296 w 579"/>
              <a:gd name="T29" fmla="*/ 49 h 579"/>
              <a:gd name="T30" fmla="*/ 272 w 579"/>
              <a:gd name="T31" fmla="*/ 10 h 579"/>
              <a:gd name="T32" fmla="*/ 202 w 579"/>
              <a:gd name="T33" fmla="*/ 13 h 579"/>
              <a:gd name="T34" fmla="*/ 196 w 579"/>
              <a:gd name="T35" fmla="*/ 56 h 579"/>
              <a:gd name="T36" fmla="*/ 124 w 579"/>
              <a:gd name="T37" fmla="*/ 115 h 579"/>
              <a:gd name="T38" fmla="*/ 80 w 579"/>
              <a:gd name="T39" fmla="*/ 104 h 579"/>
              <a:gd name="T40" fmla="*/ 32 w 579"/>
              <a:gd name="T41" fmla="*/ 156 h 579"/>
              <a:gd name="T42" fmla="*/ 58 w 579"/>
              <a:gd name="T43" fmla="*/ 190 h 579"/>
              <a:gd name="T44" fmla="*/ 49 w 579"/>
              <a:gd name="T45" fmla="*/ 283 h 579"/>
              <a:gd name="T46" fmla="*/ 10 w 579"/>
              <a:gd name="T47" fmla="*/ 306 h 579"/>
              <a:gd name="T48" fmla="*/ 13 w 579"/>
              <a:gd name="T49" fmla="*/ 377 h 579"/>
              <a:gd name="T50" fmla="*/ 56 w 579"/>
              <a:gd name="T51" fmla="*/ 383 h 579"/>
              <a:gd name="T52" fmla="*/ 115 w 579"/>
              <a:gd name="T53" fmla="*/ 455 h 579"/>
              <a:gd name="T54" fmla="*/ 104 w 579"/>
              <a:gd name="T55" fmla="*/ 499 h 579"/>
              <a:gd name="T56" fmla="*/ 156 w 579"/>
              <a:gd name="T57" fmla="*/ 547 h 579"/>
              <a:gd name="T58" fmla="*/ 191 w 579"/>
              <a:gd name="T59" fmla="*/ 521 h 579"/>
              <a:gd name="T60" fmla="*/ 283 w 579"/>
              <a:gd name="T61" fmla="*/ 530 h 579"/>
              <a:gd name="T62" fmla="*/ 307 w 579"/>
              <a:gd name="T63" fmla="*/ 569 h 579"/>
              <a:gd name="T64" fmla="*/ 252 w 579"/>
              <a:gd name="T65" fmla="*/ 109 h 579"/>
              <a:gd name="T66" fmla="*/ 327 w 579"/>
              <a:gd name="T67" fmla="*/ 469 h 579"/>
              <a:gd name="T68" fmla="*/ 252 w 579"/>
              <a:gd name="T69" fmla="*/ 109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9" h="579">
                <a:moveTo>
                  <a:pt x="321" y="578"/>
                </a:moveTo>
                <a:cubicBezTo>
                  <a:pt x="377" y="566"/>
                  <a:pt x="377" y="566"/>
                  <a:pt x="377" y="566"/>
                </a:cubicBezTo>
                <a:cubicBezTo>
                  <a:pt x="383" y="565"/>
                  <a:pt x="387" y="558"/>
                  <a:pt x="387" y="552"/>
                </a:cubicBezTo>
                <a:cubicBezTo>
                  <a:pt x="383" y="523"/>
                  <a:pt x="383" y="523"/>
                  <a:pt x="383" y="523"/>
                </a:cubicBezTo>
                <a:cubicBezTo>
                  <a:pt x="382" y="517"/>
                  <a:pt x="386" y="509"/>
                  <a:pt x="392" y="507"/>
                </a:cubicBezTo>
                <a:cubicBezTo>
                  <a:pt x="416" y="496"/>
                  <a:pt x="437" y="481"/>
                  <a:pt x="455" y="464"/>
                </a:cubicBezTo>
                <a:cubicBezTo>
                  <a:pt x="460" y="459"/>
                  <a:pt x="468" y="458"/>
                  <a:pt x="473" y="461"/>
                </a:cubicBezTo>
                <a:cubicBezTo>
                  <a:pt x="499" y="475"/>
                  <a:pt x="499" y="475"/>
                  <a:pt x="499" y="475"/>
                </a:cubicBezTo>
                <a:cubicBezTo>
                  <a:pt x="505" y="478"/>
                  <a:pt x="512" y="476"/>
                  <a:pt x="516" y="471"/>
                </a:cubicBezTo>
                <a:cubicBezTo>
                  <a:pt x="547" y="423"/>
                  <a:pt x="547" y="423"/>
                  <a:pt x="547" y="423"/>
                </a:cubicBezTo>
                <a:cubicBezTo>
                  <a:pt x="550" y="418"/>
                  <a:pt x="549" y="410"/>
                  <a:pt x="544" y="406"/>
                </a:cubicBezTo>
                <a:cubicBezTo>
                  <a:pt x="521" y="388"/>
                  <a:pt x="521" y="388"/>
                  <a:pt x="521" y="388"/>
                </a:cubicBezTo>
                <a:cubicBezTo>
                  <a:pt x="516" y="384"/>
                  <a:pt x="514" y="376"/>
                  <a:pt x="516" y="371"/>
                </a:cubicBezTo>
                <a:cubicBezTo>
                  <a:pt x="524" y="347"/>
                  <a:pt x="529" y="322"/>
                  <a:pt x="530" y="296"/>
                </a:cubicBezTo>
                <a:cubicBezTo>
                  <a:pt x="530" y="289"/>
                  <a:pt x="535" y="283"/>
                  <a:pt x="541" y="281"/>
                </a:cubicBezTo>
                <a:cubicBezTo>
                  <a:pt x="569" y="272"/>
                  <a:pt x="569" y="272"/>
                  <a:pt x="569" y="272"/>
                </a:cubicBezTo>
                <a:cubicBezTo>
                  <a:pt x="575" y="270"/>
                  <a:pt x="579" y="264"/>
                  <a:pt x="578" y="258"/>
                </a:cubicBezTo>
                <a:cubicBezTo>
                  <a:pt x="566" y="202"/>
                  <a:pt x="566" y="202"/>
                  <a:pt x="566" y="202"/>
                </a:cubicBezTo>
                <a:cubicBezTo>
                  <a:pt x="565" y="196"/>
                  <a:pt x="559" y="191"/>
                  <a:pt x="552" y="192"/>
                </a:cubicBezTo>
                <a:cubicBezTo>
                  <a:pt x="523" y="196"/>
                  <a:pt x="523" y="196"/>
                  <a:pt x="523" y="196"/>
                </a:cubicBezTo>
                <a:cubicBezTo>
                  <a:pt x="517" y="197"/>
                  <a:pt x="510" y="192"/>
                  <a:pt x="507" y="187"/>
                </a:cubicBezTo>
                <a:cubicBezTo>
                  <a:pt x="496" y="163"/>
                  <a:pt x="481" y="142"/>
                  <a:pt x="464" y="124"/>
                </a:cubicBezTo>
                <a:cubicBezTo>
                  <a:pt x="459" y="119"/>
                  <a:pt x="458" y="111"/>
                  <a:pt x="461" y="106"/>
                </a:cubicBezTo>
                <a:cubicBezTo>
                  <a:pt x="475" y="80"/>
                  <a:pt x="475" y="80"/>
                  <a:pt x="475" y="80"/>
                </a:cubicBezTo>
                <a:cubicBezTo>
                  <a:pt x="478" y="74"/>
                  <a:pt x="476" y="67"/>
                  <a:pt x="471" y="63"/>
                </a:cubicBezTo>
                <a:cubicBezTo>
                  <a:pt x="423" y="32"/>
                  <a:pt x="423" y="32"/>
                  <a:pt x="423" y="32"/>
                </a:cubicBezTo>
                <a:cubicBezTo>
                  <a:pt x="418" y="29"/>
                  <a:pt x="410" y="30"/>
                  <a:pt x="407" y="35"/>
                </a:cubicBezTo>
                <a:cubicBezTo>
                  <a:pt x="388" y="58"/>
                  <a:pt x="388" y="58"/>
                  <a:pt x="388" y="58"/>
                </a:cubicBezTo>
                <a:cubicBezTo>
                  <a:pt x="384" y="63"/>
                  <a:pt x="377" y="65"/>
                  <a:pt x="371" y="63"/>
                </a:cubicBezTo>
                <a:cubicBezTo>
                  <a:pt x="347" y="54"/>
                  <a:pt x="322" y="50"/>
                  <a:pt x="296" y="49"/>
                </a:cubicBezTo>
                <a:cubicBezTo>
                  <a:pt x="289" y="49"/>
                  <a:pt x="283" y="44"/>
                  <a:pt x="281" y="38"/>
                </a:cubicBezTo>
                <a:cubicBezTo>
                  <a:pt x="272" y="10"/>
                  <a:pt x="272" y="10"/>
                  <a:pt x="272" y="10"/>
                </a:cubicBezTo>
                <a:cubicBezTo>
                  <a:pt x="271" y="4"/>
                  <a:pt x="264" y="0"/>
                  <a:pt x="258" y="1"/>
                </a:cubicBezTo>
                <a:cubicBezTo>
                  <a:pt x="202" y="13"/>
                  <a:pt x="202" y="13"/>
                  <a:pt x="202" y="13"/>
                </a:cubicBezTo>
                <a:cubicBezTo>
                  <a:pt x="196" y="14"/>
                  <a:pt x="191" y="20"/>
                  <a:pt x="192" y="27"/>
                </a:cubicBezTo>
                <a:cubicBezTo>
                  <a:pt x="196" y="56"/>
                  <a:pt x="196" y="56"/>
                  <a:pt x="196" y="56"/>
                </a:cubicBezTo>
                <a:cubicBezTo>
                  <a:pt x="197" y="62"/>
                  <a:pt x="193" y="69"/>
                  <a:pt x="187" y="72"/>
                </a:cubicBezTo>
                <a:cubicBezTo>
                  <a:pt x="163" y="83"/>
                  <a:pt x="142" y="98"/>
                  <a:pt x="124" y="115"/>
                </a:cubicBezTo>
                <a:cubicBezTo>
                  <a:pt x="119" y="119"/>
                  <a:pt x="111" y="121"/>
                  <a:pt x="106" y="118"/>
                </a:cubicBezTo>
                <a:cubicBezTo>
                  <a:pt x="80" y="104"/>
                  <a:pt x="80" y="104"/>
                  <a:pt x="80" y="104"/>
                </a:cubicBezTo>
                <a:cubicBezTo>
                  <a:pt x="74" y="101"/>
                  <a:pt x="67" y="103"/>
                  <a:pt x="63" y="108"/>
                </a:cubicBezTo>
                <a:cubicBezTo>
                  <a:pt x="32" y="156"/>
                  <a:pt x="32" y="156"/>
                  <a:pt x="32" y="156"/>
                </a:cubicBezTo>
                <a:cubicBezTo>
                  <a:pt x="29" y="161"/>
                  <a:pt x="30" y="168"/>
                  <a:pt x="35" y="172"/>
                </a:cubicBezTo>
                <a:cubicBezTo>
                  <a:pt x="58" y="190"/>
                  <a:pt x="58" y="190"/>
                  <a:pt x="58" y="190"/>
                </a:cubicBezTo>
                <a:cubicBezTo>
                  <a:pt x="63" y="194"/>
                  <a:pt x="65" y="202"/>
                  <a:pt x="63" y="208"/>
                </a:cubicBezTo>
                <a:cubicBezTo>
                  <a:pt x="55" y="232"/>
                  <a:pt x="50" y="257"/>
                  <a:pt x="49" y="283"/>
                </a:cubicBezTo>
                <a:cubicBezTo>
                  <a:pt x="49" y="289"/>
                  <a:pt x="44" y="296"/>
                  <a:pt x="38" y="298"/>
                </a:cubicBezTo>
                <a:cubicBezTo>
                  <a:pt x="10" y="306"/>
                  <a:pt x="10" y="306"/>
                  <a:pt x="10" y="306"/>
                </a:cubicBezTo>
                <a:cubicBezTo>
                  <a:pt x="4" y="308"/>
                  <a:pt x="0" y="315"/>
                  <a:pt x="1" y="321"/>
                </a:cubicBezTo>
                <a:cubicBezTo>
                  <a:pt x="13" y="377"/>
                  <a:pt x="13" y="377"/>
                  <a:pt x="13" y="377"/>
                </a:cubicBezTo>
                <a:cubicBezTo>
                  <a:pt x="14" y="383"/>
                  <a:pt x="20" y="387"/>
                  <a:pt x="27" y="387"/>
                </a:cubicBezTo>
                <a:cubicBezTo>
                  <a:pt x="56" y="383"/>
                  <a:pt x="56" y="383"/>
                  <a:pt x="56" y="383"/>
                </a:cubicBezTo>
                <a:cubicBezTo>
                  <a:pt x="62" y="382"/>
                  <a:pt x="69" y="386"/>
                  <a:pt x="72" y="392"/>
                </a:cubicBezTo>
                <a:cubicBezTo>
                  <a:pt x="83" y="416"/>
                  <a:pt x="98" y="437"/>
                  <a:pt x="115" y="455"/>
                </a:cubicBezTo>
                <a:cubicBezTo>
                  <a:pt x="119" y="460"/>
                  <a:pt x="121" y="468"/>
                  <a:pt x="118" y="473"/>
                </a:cubicBezTo>
                <a:cubicBezTo>
                  <a:pt x="104" y="499"/>
                  <a:pt x="104" y="499"/>
                  <a:pt x="104" y="499"/>
                </a:cubicBezTo>
                <a:cubicBezTo>
                  <a:pt x="101" y="505"/>
                  <a:pt x="103" y="512"/>
                  <a:pt x="108" y="516"/>
                </a:cubicBezTo>
                <a:cubicBezTo>
                  <a:pt x="156" y="547"/>
                  <a:pt x="156" y="547"/>
                  <a:pt x="156" y="547"/>
                </a:cubicBezTo>
                <a:cubicBezTo>
                  <a:pt x="161" y="550"/>
                  <a:pt x="168" y="549"/>
                  <a:pt x="172" y="544"/>
                </a:cubicBezTo>
                <a:cubicBezTo>
                  <a:pt x="191" y="521"/>
                  <a:pt x="191" y="521"/>
                  <a:pt x="191" y="521"/>
                </a:cubicBezTo>
                <a:cubicBezTo>
                  <a:pt x="194" y="516"/>
                  <a:pt x="202" y="514"/>
                  <a:pt x="208" y="516"/>
                </a:cubicBezTo>
                <a:cubicBezTo>
                  <a:pt x="232" y="524"/>
                  <a:pt x="257" y="529"/>
                  <a:pt x="283" y="530"/>
                </a:cubicBezTo>
                <a:cubicBezTo>
                  <a:pt x="290" y="530"/>
                  <a:pt x="296" y="535"/>
                  <a:pt x="298" y="541"/>
                </a:cubicBezTo>
                <a:cubicBezTo>
                  <a:pt x="307" y="569"/>
                  <a:pt x="307" y="569"/>
                  <a:pt x="307" y="569"/>
                </a:cubicBezTo>
                <a:cubicBezTo>
                  <a:pt x="308" y="575"/>
                  <a:pt x="315" y="579"/>
                  <a:pt x="321" y="578"/>
                </a:cubicBezTo>
                <a:close/>
                <a:moveTo>
                  <a:pt x="252" y="109"/>
                </a:moveTo>
                <a:cubicBezTo>
                  <a:pt x="351" y="88"/>
                  <a:pt x="449" y="152"/>
                  <a:pt x="469" y="251"/>
                </a:cubicBezTo>
                <a:cubicBezTo>
                  <a:pt x="490" y="351"/>
                  <a:pt x="427" y="448"/>
                  <a:pt x="327" y="469"/>
                </a:cubicBezTo>
                <a:cubicBezTo>
                  <a:pt x="228" y="490"/>
                  <a:pt x="130" y="427"/>
                  <a:pt x="109" y="327"/>
                </a:cubicBezTo>
                <a:cubicBezTo>
                  <a:pt x="89" y="228"/>
                  <a:pt x="152" y="130"/>
                  <a:pt x="252" y="10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45" name="Oval 18"/>
          <p:cNvSpPr>
            <a:spLocks noChangeArrowheads="1"/>
          </p:cNvSpPr>
          <p:nvPr/>
        </p:nvSpPr>
        <p:spPr bwMode="auto">
          <a:xfrm>
            <a:off x="7559313" y="2650169"/>
            <a:ext cx="75211" cy="7650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46" name="Oval 19"/>
          <p:cNvSpPr>
            <a:spLocks noChangeArrowheads="1"/>
          </p:cNvSpPr>
          <p:nvPr/>
        </p:nvSpPr>
        <p:spPr bwMode="auto">
          <a:xfrm>
            <a:off x="7814771" y="2650169"/>
            <a:ext cx="77805" cy="7650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47" name="Oval 20"/>
          <p:cNvSpPr>
            <a:spLocks noChangeArrowheads="1"/>
          </p:cNvSpPr>
          <p:nvPr/>
        </p:nvSpPr>
        <p:spPr bwMode="auto">
          <a:xfrm>
            <a:off x="8068934" y="2650169"/>
            <a:ext cx="77805" cy="7650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48" name="Oval 21"/>
          <p:cNvSpPr>
            <a:spLocks noChangeArrowheads="1"/>
          </p:cNvSpPr>
          <p:nvPr/>
        </p:nvSpPr>
        <p:spPr bwMode="auto">
          <a:xfrm>
            <a:off x="8325690" y="2650169"/>
            <a:ext cx="75211" cy="7650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49" name="Freeform 39"/>
          <p:cNvSpPr>
            <a:spLocks noEditPoints="1"/>
          </p:cNvSpPr>
          <p:nvPr/>
        </p:nvSpPr>
        <p:spPr bwMode="auto">
          <a:xfrm>
            <a:off x="5772378" y="1438782"/>
            <a:ext cx="2379532" cy="2386015"/>
          </a:xfrm>
          <a:custGeom>
            <a:avLst/>
            <a:gdLst>
              <a:gd name="T0" fmla="*/ 430 w 917"/>
              <a:gd name="T1" fmla="*/ 900 h 917"/>
              <a:gd name="T2" fmla="*/ 459 w 917"/>
              <a:gd name="T3" fmla="*/ 862 h 917"/>
              <a:gd name="T4" fmla="*/ 556 w 917"/>
              <a:gd name="T5" fmla="*/ 869 h 917"/>
              <a:gd name="T6" fmla="*/ 591 w 917"/>
              <a:gd name="T7" fmla="*/ 899 h 917"/>
              <a:gd name="T8" fmla="*/ 655 w 917"/>
              <a:gd name="T9" fmla="*/ 855 h 917"/>
              <a:gd name="T10" fmla="*/ 661 w 917"/>
              <a:gd name="T11" fmla="*/ 807 h 917"/>
              <a:gd name="T12" fmla="*/ 748 w 917"/>
              <a:gd name="T13" fmla="*/ 766 h 917"/>
              <a:gd name="T14" fmla="*/ 793 w 917"/>
              <a:gd name="T15" fmla="*/ 774 h 917"/>
              <a:gd name="T16" fmla="*/ 827 w 917"/>
              <a:gd name="T17" fmla="*/ 704 h 917"/>
              <a:gd name="T18" fmla="*/ 808 w 917"/>
              <a:gd name="T19" fmla="*/ 660 h 917"/>
              <a:gd name="T20" fmla="*/ 863 w 917"/>
              <a:gd name="T21" fmla="*/ 580 h 917"/>
              <a:gd name="T22" fmla="*/ 906 w 917"/>
              <a:gd name="T23" fmla="*/ 564 h 917"/>
              <a:gd name="T24" fmla="*/ 900 w 917"/>
              <a:gd name="T25" fmla="*/ 487 h 917"/>
              <a:gd name="T26" fmla="*/ 862 w 917"/>
              <a:gd name="T27" fmla="*/ 458 h 917"/>
              <a:gd name="T28" fmla="*/ 869 w 917"/>
              <a:gd name="T29" fmla="*/ 361 h 917"/>
              <a:gd name="T30" fmla="*/ 899 w 917"/>
              <a:gd name="T31" fmla="*/ 326 h 917"/>
              <a:gd name="T32" fmla="*/ 855 w 917"/>
              <a:gd name="T33" fmla="*/ 262 h 917"/>
              <a:gd name="T34" fmla="*/ 808 w 917"/>
              <a:gd name="T35" fmla="*/ 256 h 917"/>
              <a:gd name="T36" fmla="*/ 766 w 917"/>
              <a:gd name="T37" fmla="*/ 169 h 917"/>
              <a:gd name="T38" fmla="*/ 774 w 917"/>
              <a:gd name="T39" fmla="*/ 124 h 917"/>
              <a:gd name="T40" fmla="*/ 704 w 917"/>
              <a:gd name="T41" fmla="*/ 90 h 917"/>
              <a:gd name="T42" fmla="*/ 660 w 917"/>
              <a:gd name="T43" fmla="*/ 109 h 917"/>
              <a:gd name="T44" fmla="*/ 580 w 917"/>
              <a:gd name="T45" fmla="*/ 54 h 917"/>
              <a:gd name="T46" fmla="*/ 564 w 917"/>
              <a:gd name="T47" fmla="*/ 11 h 917"/>
              <a:gd name="T48" fmla="*/ 487 w 917"/>
              <a:gd name="T49" fmla="*/ 17 h 917"/>
              <a:gd name="T50" fmla="*/ 458 w 917"/>
              <a:gd name="T51" fmla="*/ 55 h 917"/>
              <a:gd name="T52" fmla="*/ 361 w 917"/>
              <a:gd name="T53" fmla="*/ 47 h 917"/>
              <a:gd name="T54" fmla="*/ 326 w 917"/>
              <a:gd name="T55" fmla="*/ 18 h 917"/>
              <a:gd name="T56" fmla="*/ 263 w 917"/>
              <a:gd name="T57" fmla="*/ 62 h 917"/>
              <a:gd name="T58" fmla="*/ 256 w 917"/>
              <a:gd name="T59" fmla="*/ 109 h 917"/>
              <a:gd name="T60" fmla="*/ 169 w 917"/>
              <a:gd name="T61" fmla="*/ 151 h 917"/>
              <a:gd name="T62" fmla="*/ 124 w 917"/>
              <a:gd name="T63" fmla="*/ 143 h 917"/>
              <a:gd name="T64" fmla="*/ 90 w 917"/>
              <a:gd name="T65" fmla="*/ 213 h 917"/>
              <a:gd name="T66" fmla="*/ 109 w 917"/>
              <a:gd name="T67" fmla="*/ 257 h 917"/>
              <a:gd name="T68" fmla="*/ 54 w 917"/>
              <a:gd name="T69" fmla="*/ 337 h 917"/>
              <a:gd name="T70" fmla="*/ 11 w 917"/>
              <a:gd name="T71" fmla="*/ 353 h 917"/>
              <a:gd name="T72" fmla="*/ 17 w 917"/>
              <a:gd name="T73" fmla="*/ 430 h 917"/>
              <a:gd name="T74" fmla="*/ 55 w 917"/>
              <a:gd name="T75" fmla="*/ 459 h 917"/>
              <a:gd name="T76" fmla="*/ 47 w 917"/>
              <a:gd name="T77" fmla="*/ 556 h 917"/>
              <a:gd name="T78" fmla="*/ 18 w 917"/>
              <a:gd name="T79" fmla="*/ 591 h 917"/>
              <a:gd name="T80" fmla="*/ 62 w 917"/>
              <a:gd name="T81" fmla="*/ 654 h 917"/>
              <a:gd name="T82" fmla="*/ 109 w 917"/>
              <a:gd name="T83" fmla="*/ 661 h 917"/>
              <a:gd name="T84" fmla="*/ 151 w 917"/>
              <a:gd name="T85" fmla="*/ 748 h 917"/>
              <a:gd name="T86" fmla="*/ 143 w 917"/>
              <a:gd name="T87" fmla="*/ 793 h 917"/>
              <a:gd name="T88" fmla="*/ 213 w 917"/>
              <a:gd name="T89" fmla="*/ 827 h 917"/>
              <a:gd name="T90" fmla="*/ 257 w 917"/>
              <a:gd name="T91" fmla="*/ 808 h 917"/>
              <a:gd name="T92" fmla="*/ 337 w 917"/>
              <a:gd name="T93" fmla="*/ 863 h 917"/>
              <a:gd name="T94" fmla="*/ 353 w 917"/>
              <a:gd name="T95" fmla="*/ 906 h 917"/>
              <a:gd name="T96" fmla="*/ 195 w 917"/>
              <a:gd name="T97" fmla="*/ 411 h 917"/>
              <a:gd name="T98" fmla="*/ 722 w 917"/>
              <a:gd name="T99" fmla="*/ 504 h 917"/>
              <a:gd name="T100" fmla="*/ 195 w 917"/>
              <a:gd name="T101" fmla="*/ 411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17" h="917">
                <a:moveTo>
                  <a:pt x="406" y="915"/>
                </a:moveTo>
                <a:cubicBezTo>
                  <a:pt x="416" y="917"/>
                  <a:pt x="427" y="910"/>
                  <a:pt x="430" y="900"/>
                </a:cubicBezTo>
                <a:cubicBezTo>
                  <a:pt x="435" y="880"/>
                  <a:pt x="435" y="880"/>
                  <a:pt x="435" y="880"/>
                </a:cubicBezTo>
                <a:cubicBezTo>
                  <a:pt x="438" y="870"/>
                  <a:pt x="449" y="862"/>
                  <a:pt x="459" y="862"/>
                </a:cubicBezTo>
                <a:cubicBezTo>
                  <a:pt x="483" y="862"/>
                  <a:pt x="506" y="860"/>
                  <a:pt x="529" y="856"/>
                </a:cubicBezTo>
                <a:cubicBezTo>
                  <a:pt x="539" y="854"/>
                  <a:pt x="551" y="860"/>
                  <a:pt x="556" y="869"/>
                </a:cubicBezTo>
                <a:cubicBezTo>
                  <a:pt x="565" y="888"/>
                  <a:pt x="565" y="888"/>
                  <a:pt x="565" y="888"/>
                </a:cubicBezTo>
                <a:cubicBezTo>
                  <a:pt x="569" y="898"/>
                  <a:pt x="581" y="903"/>
                  <a:pt x="591" y="899"/>
                </a:cubicBezTo>
                <a:cubicBezTo>
                  <a:pt x="642" y="880"/>
                  <a:pt x="642" y="880"/>
                  <a:pt x="642" y="880"/>
                </a:cubicBezTo>
                <a:cubicBezTo>
                  <a:pt x="651" y="877"/>
                  <a:pt x="657" y="866"/>
                  <a:pt x="655" y="855"/>
                </a:cubicBezTo>
                <a:cubicBezTo>
                  <a:pt x="649" y="835"/>
                  <a:pt x="649" y="835"/>
                  <a:pt x="649" y="835"/>
                </a:cubicBezTo>
                <a:cubicBezTo>
                  <a:pt x="646" y="825"/>
                  <a:pt x="652" y="813"/>
                  <a:pt x="661" y="807"/>
                </a:cubicBezTo>
                <a:cubicBezTo>
                  <a:pt x="681" y="796"/>
                  <a:pt x="700" y="782"/>
                  <a:pt x="718" y="767"/>
                </a:cubicBezTo>
                <a:cubicBezTo>
                  <a:pt x="726" y="760"/>
                  <a:pt x="740" y="759"/>
                  <a:pt x="748" y="766"/>
                </a:cubicBezTo>
                <a:cubicBezTo>
                  <a:pt x="765" y="777"/>
                  <a:pt x="765" y="777"/>
                  <a:pt x="765" y="777"/>
                </a:cubicBezTo>
                <a:cubicBezTo>
                  <a:pt x="774" y="784"/>
                  <a:pt x="787" y="782"/>
                  <a:pt x="793" y="774"/>
                </a:cubicBezTo>
                <a:cubicBezTo>
                  <a:pt x="828" y="732"/>
                  <a:pt x="828" y="732"/>
                  <a:pt x="828" y="732"/>
                </a:cubicBezTo>
                <a:cubicBezTo>
                  <a:pt x="835" y="724"/>
                  <a:pt x="834" y="712"/>
                  <a:pt x="827" y="704"/>
                </a:cubicBezTo>
                <a:cubicBezTo>
                  <a:pt x="812" y="690"/>
                  <a:pt x="812" y="690"/>
                  <a:pt x="812" y="690"/>
                </a:cubicBezTo>
                <a:cubicBezTo>
                  <a:pt x="804" y="682"/>
                  <a:pt x="803" y="669"/>
                  <a:pt x="808" y="660"/>
                </a:cubicBezTo>
                <a:cubicBezTo>
                  <a:pt x="820" y="640"/>
                  <a:pt x="830" y="618"/>
                  <a:pt x="838" y="596"/>
                </a:cubicBezTo>
                <a:cubicBezTo>
                  <a:pt x="841" y="586"/>
                  <a:pt x="852" y="579"/>
                  <a:pt x="863" y="580"/>
                </a:cubicBezTo>
                <a:cubicBezTo>
                  <a:pt x="884" y="581"/>
                  <a:pt x="884" y="581"/>
                  <a:pt x="884" y="581"/>
                </a:cubicBezTo>
                <a:cubicBezTo>
                  <a:pt x="894" y="582"/>
                  <a:pt x="904" y="575"/>
                  <a:pt x="906" y="564"/>
                </a:cubicBezTo>
                <a:cubicBezTo>
                  <a:pt x="915" y="511"/>
                  <a:pt x="915" y="511"/>
                  <a:pt x="915" y="511"/>
                </a:cubicBezTo>
                <a:cubicBezTo>
                  <a:pt x="917" y="500"/>
                  <a:pt x="910" y="490"/>
                  <a:pt x="900" y="487"/>
                </a:cubicBezTo>
                <a:cubicBezTo>
                  <a:pt x="880" y="482"/>
                  <a:pt x="880" y="482"/>
                  <a:pt x="880" y="482"/>
                </a:cubicBezTo>
                <a:cubicBezTo>
                  <a:pt x="870" y="479"/>
                  <a:pt x="862" y="468"/>
                  <a:pt x="862" y="458"/>
                </a:cubicBezTo>
                <a:cubicBezTo>
                  <a:pt x="862" y="434"/>
                  <a:pt x="860" y="411"/>
                  <a:pt x="856" y="388"/>
                </a:cubicBezTo>
                <a:cubicBezTo>
                  <a:pt x="854" y="377"/>
                  <a:pt x="860" y="365"/>
                  <a:pt x="869" y="361"/>
                </a:cubicBezTo>
                <a:cubicBezTo>
                  <a:pt x="888" y="352"/>
                  <a:pt x="888" y="352"/>
                  <a:pt x="888" y="352"/>
                </a:cubicBezTo>
                <a:cubicBezTo>
                  <a:pt x="898" y="348"/>
                  <a:pt x="903" y="336"/>
                  <a:pt x="899" y="326"/>
                </a:cubicBezTo>
                <a:cubicBezTo>
                  <a:pt x="880" y="275"/>
                  <a:pt x="880" y="275"/>
                  <a:pt x="880" y="275"/>
                </a:cubicBezTo>
                <a:cubicBezTo>
                  <a:pt x="877" y="265"/>
                  <a:pt x="866" y="260"/>
                  <a:pt x="855" y="262"/>
                </a:cubicBezTo>
                <a:cubicBezTo>
                  <a:pt x="835" y="268"/>
                  <a:pt x="835" y="268"/>
                  <a:pt x="835" y="268"/>
                </a:cubicBezTo>
                <a:cubicBezTo>
                  <a:pt x="825" y="271"/>
                  <a:pt x="813" y="265"/>
                  <a:pt x="808" y="256"/>
                </a:cubicBezTo>
                <a:cubicBezTo>
                  <a:pt x="796" y="236"/>
                  <a:pt x="782" y="217"/>
                  <a:pt x="767" y="199"/>
                </a:cubicBezTo>
                <a:cubicBezTo>
                  <a:pt x="760" y="191"/>
                  <a:pt x="760" y="177"/>
                  <a:pt x="766" y="169"/>
                </a:cubicBezTo>
                <a:cubicBezTo>
                  <a:pt x="778" y="152"/>
                  <a:pt x="778" y="152"/>
                  <a:pt x="778" y="152"/>
                </a:cubicBezTo>
                <a:cubicBezTo>
                  <a:pt x="784" y="143"/>
                  <a:pt x="782" y="130"/>
                  <a:pt x="774" y="124"/>
                </a:cubicBezTo>
                <a:cubicBezTo>
                  <a:pt x="732" y="89"/>
                  <a:pt x="732" y="89"/>
                  <a:pt x="732" y="89"/>
                </a:cubicBezTo>
                <a:cubicBezTo>
                  <a:pt x="724" y="82"/>
                  <a:pt x="712" y="83"/>
                  <a:pt x="704" y="90"/>
                </a:cubicBezTo>
                <a:cubicBezTo>
                  <a:pt x="690" y="105"/>
                  <a:pt x="690" y="105"/>
                  <a:pt x="690" y="105"/>
                </a:cubicBezTo>
                <a:cubicBezTo>
                  <a:pt x="682" y="112"/>
                  <a:pt x="669" y="114"/>
                  <a:pt x="660" y="109"/>
                </a:cubicBezTo>
                <a:cubicBezTo>
                  <a:pt x="640" y="97"/>
                  <a:pt x="618" y="87"/>
                  <a:pt x="596" y="79"/>
                </a:cubicBezTo>
                <a:cubicBezTo>
                  <a:pt x="586" y="75"/>
                  <a:pt x="579" y="64"/>
                  <a:pt x="580" y="54"/>
                </a:cubicBezTo>
                <a:cubicBezTo>
                  <a:pt x="581" y="33"/>
                  <a:pt x="581" y="33"/>
                  <a:pt x="581" y="33"/>
                </a:cubicBezTo>
                <a:cubicBezTo>
                  <a:pt x="582" y="23"/>
                  <a:pt x="575" y="13"/>
                  <a:pt x="564" y="11"/>
                </a:cubicBezTo>
                <a:cubicBezTo>
                  <a:pt x="511" y="1"/>
                  <a:pt x="511" y="1"/>
                  <a:pt x="511" y="1"/>
                </a:cubicBezTo>
                <a:cubicBezTo>
                  <a:pt x="501" y="0"/>
                  <a:pt x="490" y="6"/>
                  <a:pt x="487" y="17"/>
                </a:cubicBezTo>
                <a:cubicBezTo>
                  <a:pt x="482" y="37"/>
                  <a:pt x="482" y="37"/>
                  <a:pt x="482" y="37"/>
                </a:cubicBezTo>
                <a:cubicBezTo>
                  <a:pt x="479" y="47"/>
                  <a:pt x="468" y="55"/>
                  <a:pt x="458" y="55"/>
                </a:cubicBezTo>
                <a:cubicBezTo>
                  <a:pt x="434" y="55"/>
                  <a:pt x="411" y="57"/>
                  <a:pt x="388" y="61"/>
                </a:cubicBezTo>
                <a:cubicBezTo>
                  <a:pt x="378" y="63"/>
                  <a:pt x="366" y="57"/>
                  <a:pt x="361" y="47"/>
                </a:cubicBezTo>
                <a:cubicBezTo>
                  <a:pt x="352" y="29"/>
                  <a:pt x="352" y="29"/>
                  <a:pt x="352" y="29"/>
                </a:cubicBezTo>
                <a:cubicBezTo>
                  <a:pt x="348" y="19"/>
                  <a:pt x="336" y="14"/>
                  <a:pt x="326" y="18"/>
                </a:cubicBezTo>
                <a:cubicBezTo>
                  <a:pt x="276" y="36"/>
                  <a:pt x="276" y="36"/>
                  <a:pt x="276" y="36"/>
                </a:cubicBezTo>
                <a:cubicBezTo>
                  <a:pt x="266" y="40"/>
                  <a:pt x="260" y="51"/>
                  <a:pt x="263" y="62"/>
                </a:cubicBezTo>
                <a:cubicBezTo>
                  <a:pt x="268" y="82"/>
                  <a:pt x="268" y="82"/>
                  <a:pt x="268" y="82"/>
                </a:cubicBezTo>
                <a:cubicBezTo>
                  <a:pt x="271" y="92"/>
                  <a:pt x="265" y="104"/>
                  <a:pt x="256" y="109"/>
                </a:cubicBezTo>
                <a:cubicBezTo>
                  <a:pt x="236" y="121"/>
                  <a:pt x="217" y="135"/>
                  <a:pt x="199" y="150"/>
                </a:cubicBezTo>
                <a:cubicBezTo>
                  <a:pt x="191" y="156"/>
                  <a:pt x="177" y="157"/>
                  <a:pt x="169" y="151"/>
                </a:cubicBezTo>
                <a:cubicBezTo>
                  <a:pt x="152" y="139"/>
                  <a:pt x="152" y="139"/>
                  <a:pt x="152" y="139"/>
                </a:cubicBezTo>
                <a:cubicBezTo>
                  <a:pt x="143" y="133"/>
                  <a:pt x="130" y="135"/>
                  <a:pt x="124" y="143"/>
                </a:cubicBezTo>
                <a:cubicBezTo>
                  <a:pt x="89" y="184"/>
                  <a:pt x="89" y="184"/>
                  <a:pt x="89" y="184"/>
                </a:cubicBezTo>
                <a:cubicBezTo>
                  <a:pt x="82" y="193"/>
                  <a:pt x="83" y="205"/>
                  <a:pt x="90" y="213"/>
                </a:cubicBezTo>
                <a:cubicBezTo>
                  <a:pt x="105" y="227"/>
                  <a:pt x="105" y="227"/>
                  <a:pt x="105" y="227"/>
                </a:cubicBezTo>
                <a:cubicBezTo>
                  <a:pt x="113" y="235"/>
                  <a:pt x="114" y="248"/>
                  <a:pt x="109" y="257"/>
                </a:cubicBezTo>
                <a:cubicBezTo>
                  <a:pt x="97" y="277"/>
                  <a:pt x="87" y="299"/>
                  <a:pt x="79" y="321"/>
                </a:cubicBezTo>
                <a:cubicBezTo>
                  <a:pt x="75" y="331"/>
                  <a:pt x="64" y="338"/>
                  <a:pt x="54" y="337"/>
                </a:cubicBezTo>
                <a:cubicBezTo>
                  <a:pt x="33" y="335"/>
                  <a:pt x="33" y="335"/>
                  <a:pt x="33" y="335"/>
                </a:cubicBezTo>
                <a:cubicBezTo>
                  <a:pt x="23" y="335"/>
                  <a:pt x="13" y="342"/>
                  <a:pt x="11" y="353"/>
                </a:cubicBezTo>
                <a:cubicBezTo>
                  <a:pt x="2" y="406"/>
                  <a:pt x="2" y="406"/>
                  <a:pt x="2" y="406"/>
                </a:cubicBezTo>
                <a:cubicBezTo>
                  <a:pt x="0" y="416"/>
                  <a:pt x="7" y="427"/>
                  <a:pt x="17" y="430"/>
                </a:cubicBezTo>
                <a:cubicBezTo>
                  <a:pt x="37" y="435"/>
                  <a:pt x="37" y="435"/>
                  <a:pt x="37" y="435"/>
                </a:cubicBezTo>
                <a:cubicBezTo>
                  <a:pt x="47" y="438"/>
                  <a:pt x="55" y="449"/>
                  <a:pt x="55" y="459"/>
                </a:cubicBezTo>
                <a:cubicBezTo>
                  <a:pt x="55" y="483"/>
                  <a:pt x="57" y="506"/>
                  <a:pt x="61" y="529"/>
                </a:cubicBezTo>
                <a:cubicBezTo>
                  <a:pt x="63" y="539"/>
                  <a:pt x="57" y="551"/>
                  <a:pt x="47" y="556"/>
                </a:cubicBezTo>
                <a:cubicBezTo>
                  <a:pt x="29" y="565"/>
                  <a:pt x="29" y="565"/>
                  <a:pt x="29" y="565"/>
                </a:cubicBezTo>
                <a:cubicBezTo>
                  <a:pt x="19" y="569"/>
                  <a:pt x="14" y="581"/>
                  <a:pt x="18" y="591"/>
                </a:cubicBezTo>
                <a:cubicBezTo>
                  <a:pt x="37" y="641"/>
                  <a:pt x="37" y="641"/>
                  <a:pt x="37" y="641"/>
                </a:cubicBezTo>
                <a:cubicBezTo>
                  <a:pt x="40" y="651"/>
                  <a:pt x="51" y="657"/>
                  <a:pt x="62" y="654"/>
                </a:cubicBezTo>
                <a:cubicBezTo>
                  <a:pt x="82" y="649"/>
                  <a:pt x="82" y="649"/>
                  <a:pt x="82" y="649"/>
                </a:cubicBezTo>
                <a:cubicBezTo>
                  <a:pt x="92" y="646"/>
                  <a:pt x="104" y="652"/>
                  <a:pt x="109" y="661"/>
                </a:cubicBezTo>
                <a:cubicBezTo>
                  <a:pt x="121" y="681"/>
                  <a:pt x="135" y="700"/>
                  <a:pt x="150" y="718"/>
                </a:cubicBezTo>
                <a:cubicBezTo>
                  <a:pt x="156" y="726"/>
                  <a:pt x="157" y="740"/>
                  <a:pt x="151" y="748"/>
                </a:cubicBezTo>
                <a:cubicBezTo>
                  <a:pt x="139" y="765"/>
                  <a:pt x="139" y="765"/>
                  <a:pt x="139" y="765"/>
                </a:cubicBezTo>
                <a:cubicBezTo>
                  <a:pt x="133" y="774"/>
                  <a:pt x="135" y="786"/>
                  <a:pt x="143" y="793"/>
                </a:cubicBezTo>
                <a:cubicBezTo>
                  <a:pt x="185" y="828"/>
                  <a:pt x="185" y="828"/>
                  <a:pt x="185" y="828"/>
                </a:cubicBezTo>
                <a:cubicBezTo>
                  <a:pt x="193" y="835"/>
                  <a:pt x="205" y="834"/>
                  <a:pt x="213" y="827"/>
                </a:cubicBezTo>
                <a:cubicBezTo>
                  <a:pt x="227" y="812"/>
                  <a:pt x="227" y="812"/>
                  <a:pt x="227" y="812"/>
                </a:cubicBezTo>
                <a:cubicBezTo>
                  <a:pt x="235" y="804"/>
                  <a:pt x="248" y="803"/>
                  <a:pt x="257" y="808"/>
                </a:cubicBezTo>
                <a:cubicBezTo>
                  <a:pt x="277" y="820"/>
                  <a:pt x="299" y="830"/>
                  <a:pt x="321" y="838"/>
                </a:cubicBezTo>
                <a:cubicBezTo>
                  <a:pt x="331" y="841"/>
                  <a:pt x="338" y="852"/>
                  <a:pt x="337" y="863"/>
                </a:cubicBezTo>
                <a:cubicBezTo>
                  <a:pt x="336" y="884"/>
                  <a:pt x="336" y="884"/>
                  <a:pt x="336" y="884"/>
                </a:cubicBezTo>
                <a:cubicBezTo>
                  <a:pt x="335" y="894"/>
                  <a:pt x="342" y="904"/>
                  <a:pt x="353" y="906"/>
                </a:cubicBezTo>
                <a:lnTo>
                  <a:pt x="406" y="915"/>
                </a:lnTo>
                <a:close/>
                <a:moveTo>
                  <a:pt x="195" y="411"/>
                </a:moveTo>
                <a:cubicBezTo>
                  <a:pt x="221" y="266"/>
                  <a:pt x="359" y="169"/>
                  <a:pt x="505" y="194"/>
                </a:cubicBezTo>
                <a:cubicBezTo>
                  <a:pt x="650" y="219"/>
                  <a:pt x="748" y="358"/>
                  <a:pt x="722" y="504"/>
                </a:cubicBezTo>
                <a:cubicBezTo>
                  <a:pt x="697" y="649"/>
                  <a:pt x="558" y="747"/>
                  <a:pt x="413" y="721"/>
                </a:cubicBezTo>
                <a:cubicBezTo>
                  <a:pt x="267" y="696"/>
                  <a:pt x="170" y="557"/>
                  <a:pt x="195" y="4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50" name="Title 1"/>
          <p:cNvSpPr txBox="1"/>
          <p:nvPr/>
        </p:nvSpPr>
        <p:spPr>
          <a:xfrm>
            <a:off x="5244198" y="3460329"/>
            <a:ext cx="107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两办初审</a:t>
            </a:r>
            <a:endParaRPr lang="id-ID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Freeform 37"/>
          <p:cNvSpPr>
            <a:spLocks noEditPoints="1"/>
          </p:cNvSpPr>
          <p:nvPr/>
        </p:nvSpPr>
        <p:spPr bwMode="auto">
          <a:xfrm>
            <a:off x="3527414" y="4110914"/>
            <a:ext cx="1946418" cy="1951605"/>
          </a:xfrm>
          <a:custGeom>
            <a:avLst/>
            <a:gdLst>
              <a:gd name="T0" fmla="*/ 416 w 750"/>
              <a:gd name="T1" fmla="*/ 717 h 750"/>
              <a:gd name="T2" fmla="*/ 511 w 750"/>
              <a:gd name="T3" fmla="*/ 692 h 750"/>
              <a:gd name="T4" fmla="*/ 582 w 750"/>
              <a:gd name="T5" fmla="*/ 688 h 750"/>
              <a:gd name="T6" fmla="*/ 587 w 750"/>
              <a:gd name="T7" fmla="*/ 627 h 750"/>
              <a:gd name="T8" fmla="*/ 667 w 750"/>
              <a:gd name="T9" fmla="*/ 588 h 750"/>
              <a:gd name="T10" fmla="*/ 706 w 750"/>
              <a:gd name="T11" fmla="*/ 521 h 750"/>
              <a:gd name="T12" fmla="*/ 700 w 750"/>
              <a:gd name="T13" fmla="*/ 432 h 750"/>
              <a:gd name="T14" fmla="*/ 750 w 750"/>
              <a:gd name="T15" fmla="*/ 397 h 750"/>
              <a:gd name="T16" fmla="*/ 718 w 750"/>
              <a:gd name="T17" fmla="*/ 334 h 750"/>
              <a:gd name="T18" fmla="*/ 692 w 750"/>
              <a:gd name="T19" fmla="*/ 239 h 750"/>
              <a:gd name="T20" fmla="*/ 689 w 750"/>
              <a:gd name="T21" fmla="*/ 168 h 750"/>
              <a:gd name="T22" fmla="*/ 628 w 750"/>
              <a:gd name="T23" fmla="*/ 163 h 750"/>
              <a:gd name="T24" fmla="*/ 589 w 750"/>
              <a:gd name="T25" fmla="*/ 83 h 750"/>
              <a:gd name="T26" fmla="*/ 521 w 750"/>
              <a:gd name="T27" fmla="*/ 44 h 750"/>
              <a:gd name="T28" fmla="*/ 433 w 750"/>
              <a:gd name="T29" fmla="*/ 50 h 750"/>
              <a:gd name="T30" fmla="*/ 397 w 750"/>
              <a:gd name="T31" fmla="*/ 0 h 750"/>
              <a:gd name="T32" fmla="*/ 335 w 750"/>
              <a:gd name="T33" fmla="*/ 32 h 750"/>
              <a:gd name="T34" fmla="*/ 239 w 750"/>
              <a:gd name="T35" fmla="*/ 58 h 750"/>
              <a:gd name="T36" fmla="*/ 169 w 750"/>
              <a:gd name="T37" fmla="*/ 61 h 750"/>
              <a:gd name="T38" fmla="*/ 163 w 750"/>
              <a:gd name="T39" fmla="*/ 122 h 750"/>
              <a:gd name="T40" fmla="*/ 84 w 750"/>
              <a:gd name="T41" fmla="*/ 161 h 750"/>
              <a:gd name="T42" fmla="*/ 45 w 750"/>
              <a:gd name="T43" fmla="*/ 229 h 750"/>
              <a:gd name="T44" fmla="*/ 51 w 750"/>
              <a:gd name="T45" fmla="*/ 317 h 750"/>
              <a:gd name="T46" fmla="*/ 0 w 750"/>
              <a:gd name="T47" fmla="*/ 353 h 750"/>
              <a:gd name="T48" fmla="*/ 33 w 750"/>
              <a:gd name="T49" fmla="*/ 415 h 750"/>
              <a:gd name="T50" fmla="*/ 58 w 750"/>
              <a:gd name="T51" fmla="*/ 511 h 750"/>
              <a:gd name="T52" fmla="*/ 62 w 750"/>
              <a:gd name="T53" fmla="*/ 581 h 750"/>
              <a:gd name="T54" fmla="*/ 123 w 750"/>
              <a:gd name="T55" fmla="*/ 587 h 750"/>
              <a:gd name="T56" fmla="*/ 162 w 750"/>
              <a:gd name="T57" fmla="*/ 666 h 750"/>
              <a:gd name="T58" fmla="*/ 229 w 750"/>
              <a:gd name="T59" fmla="*/ 705 h 750"/>
              <a:gd name="T60" fmla="*/ 318 w 750"/>
              <a:gd name="T61" fmla="*/ 699 h 750"/>
              <a:gd name="T62" fmla="*/ 353 w 750"/>
              <a:gd name="T63" fmla="*/ 750 h 750"/>
              <a:gd name="T64" fmla="*/ 325 w 750"/>
              <a:gd name="T65" fmla="*/ 656 h 750"/>
              <a:gd name="T66" fmla="*/ 217 w 750"/>
              <a:gd name="T67" fmla="*/ 611 h 750"/>
              <a:gd name="T68" fmla="*/ 139 w 750"/>
              <a:gd name="T69" fmla="*/ 533 h 750"/>
              <a:gd name="T70" fmla="*/ 94 w 750"/>
              <a:gd name="T71" fmla="*/ 425 h 750"/>
              <a:gd name="T72" fmla="*/ 94 w 750"/>
              <a:gd name="T73" fmla="*/ 324 h 750"/>
              <a:gd name="T74" fmla="*/ 139 w 750"/>
              <a:gd name="T75" fmla="*/ 217 h 750"/>
              <a:gd name="T76" fmla="*/ 217 w 750"/>
              <a:gd name="T77" fmla="*/ 138 h 750"/>
              <a:gd name="T78" fmla="*/ 325 w 750"/>
              <a:gd name="T79" fmla="*/ 93 h 750"/>
              <a:gd name="T80" fmla="*/ 426 w 750"/>
              <a:gd name="T81" fmla="*/ 93 h 750"/>
              <a:gd name="T82" fmla="*/ 533 w 750"/>
              <a:gd name="T83" fmla="*/ 138 h 750"/>
              <a:gd name="T84" fmla="*/ 612 w 750"/>
              <a:gd name="T85" fmla="*/ 217 h 750"/>
              <a:gd name="T86" fmla="*/ 657 w 750"/>
              <a:gd name="T87" fmla="*/ 324 h 750"/>
              <a:gd name="T88" fmla="*/ 657 w 750"/>
              <a:gd name="T89" fmla="*/ 425 h 750"/>
              <a:gd name="T90" fmla="*/ 612 w 750"/>
              <a:gd name="T91" fmla="*/ 533 h 750"/>
              <a:gd name="T92" fmla="*/ 533 w 750"/>
              <a:gd name="T93" fmla="*/ 611 h 750"/>
              <a:gd name="T94" fmla="*/ 426 w 750"/>
              <a:gd name="T95" fmla="*/ 656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50" h="750">
                <a:moveTo>
                  <a:pt x="397" y="750"/>
                </a:moveTo>
                <a:cubicBezTo>
                  <a:pt x="406" y="750"/>
                  <a:pt x="414" y="743"/>
                  <a:pt x="414" y="734"/>
                </a:cubicBezTo>
                <a:cubicBezTo>
                  <a:pt x="416" y="717"/>
                  <a:pt x="416" y="717"/>
                  <a:pt x="416" y="717"/>
                </a:cubicBezTo>
                <a:cubicBezTo>
                  <a:pt x="417" y="709"/>
                  <a:pt x="424" y="701"/>
                  <a:pt x="433" y="699"/>
                </a:cubicBezTo>
                <a:cubicBezTo>
                  <a:pt x="452" y="696"/>
                  <a:pt x="470" y="691"/>
                  <a:pt x="488" y="684"/>
                </a:cubicBezTo>
                <a:cubicBezTo>
                  <a:pt x="496" y="681"/>
                  <a:pt x="507" y="684"/>
                  <a:pt x="511" y="692"/>
                </a:cubicBezTo>
                <a:cubicBezTo>
                  <a:pt x="521" y="705"/>
                  <a:pt x="521" y="705"/>
                  <a:pt x="521" y="705"/>
                </a:cubicBezTo>
                <a:cubicBezTo>
                  <a:pt x="526" y="712"/>
                  <a:pt x="536" y="715"/>
                  <a:pt x="544" y="710"/>
                </a:cubicBezTo>
                <a:cubicBezTo>
                  <a:pt x="582" y="688"/>
                  <a:pt x="582" y="688"/>
                  <a:pt x="582" y="688"/>
                </a:cubicBezTo>
                <a:cubicBezTo>
                  <a:pt x="589" y="684"/>
                  <a:pt x="592" y="674"/>
                  <a:pt x="589" y="666"/>
                </a:cubicBezTo>
                <a:cubicBezTo>
                  <a:pt x="582" y="651"/>
                  <a:pt x="582" y="651"/>
                  <a:pt x="582" y="651"/>
                </a:cubicBezTo>
                <a:cubicBezTo>
                  <a:pt x="578" y="643"/>
                  <a:pt x="581" y="633"/>
                  <a:pt x="587" y="627"/>
                </a:cubicBezTo>
                <a:cubicBezTo>
                  <a:pt x="602" y="615"/>
                  <a:pt x="615" y="601"/>
                  <a:pt x="628" y="587"/>
                </a:cubicBezTo>
                <a:cubicBezTo>
                  <a:pt x="633" y="580"/>
                  <a:pt x="644" y="577"/>
                  <a:pt x="652" y="581"/>
                </a:cubicBezTo>
                <a:cubicBezTo>
                  <a:pt x="667" y="588"/>
                  <a:pt x="667" y="588"/>
                  <a:pt x="667" y="588"/>
                </a:cubicBezTo>
                <a:cubicBezTo>
                  <a:pt x="675" y="592"/>
                  <a:pt x="685" y="589"/>
                  <a:pt x="689" y="581"/>
                </a:cubicBezTo>
                <a:cubicBezTo>
                  <a:pt x="711" y="543"/>
                  <a:pt x="711" y="543"/>
                  <a:pt x="711" y="543"/>
                </a:cubicBezTo>
                <a:cubicBezTo>
                  <a:pt x="715" y="536"/>
                  <a:pt x="713" y="525"/>
                  <a:pt x="706" y="521"/>
                </a:cubicBezTo>
                <a:cubicBezTo>
                  <a:pt x="692" y="511"/>
                  <a:pt x="692" y="511"/>
                  <a:pt x="692" y="511"/>
                </a:cubicBezTo>
                <a:cubicBezTo>
                  <a:pt x="685" y="506"/>
                  <a:pt x="682" y="495"/>
                  <a:pt x="685" y="487"/>
                </a:cubicBezTo>
                <a:cubicBezTo>
                  <a:pt x="691" y="470"/>
                  <a:pt x="696" y="451"/>
                  <a:pt x="700" y="432"/>
                </a:cubicBezTo>
                <a:cubicBezTo>
                  <a:pt x="701" y="424"/>
                  <a:pt x="709" y="416"/>
                  <a:pt x="718" y="415"/>
                </a:cubicBezTo>
                <a:cubicBezTo>
                  <a:pt x="735" y="414"/>
                  <a:pt x="735" y="414"/>
                  <a:pt x="735" y="414"/>
                </a:cubicBezTo>
                <a:cubicBezTo>
                  <a:pt x="743" y="413"/>
                  <a:pt x="750" y="405"/>
                  <a:pt x="750" y="397"/>
                </a:cubicBezTo>
                <a:cubicBezTo>
                  <a:pt x="750" y="353"/>
                  <a:pt x="750" y="353"/>
                  <a:pt x="750" y="353"/>
                </a:cubicBezTo>
                <a:cubicBezTo>
                  <a:pt x="750" y="344"/>
                  <a:pt x="743" y="336"/>
                  <a:pt x="735" y="336"/>
                </a:cubicBezTo>
                <a:cubicBezTo>
                  <a:pt x="718" y="334"/>
                  <a:pt x="718" y="334"/>
                  <a:pt x="718" y="334"/>
                </a:cubicBezTo>
                <a:cubicBezTo>
                  <a:pt x="709" y="333"/>
                  <a:pt x="701" y="326"/>
                  <a:pt x="700" y="317"/>
                </a:cubicBezTo>
                <a:cubicBezTo>
                  <a:pt x="696" y="298"/>
                  <a:pt x="691" y="280"/>
                  <a:pt x="685" y="262"/>
                </a:cubicBezTo>
                <a:cubicBezTo>
                  <a:pt x="682" y="254"/>
                  <a:pt x="685" y="243"/>
                  <a:pt x="692" y="239"/>
                </a:cubicBezTo>
                <a:cubicBezTo>
                  <a:pt x="706" y="229"/>
                  <a:pt x="706" y="229"/>
                  <a:pt x="706" y="229"/>
                </a:cubicBezTo>
                <a:cubicBezTo>
                  <a:pt x="713" y="224"/>
                  <a:pt x="715" y="214"/>
                  <a:pt x="711" y="206"/>
                </a:cubicBezTo>
                <a:cubicBezTo>
                  <a:pt x="689" y="168"/>
                  <a:pt x="689" y="168"/>
                  <a:pt x="689" y="168"/>
                </a:cubicBezTo>
                <a:cubicBezTo>
                  <a:pt x="685" y="161"/>
                  <a:pt x="675" y="158"/>
                  <a:pt x="667" y="161"/>
                </a:cubicBezTo>
                <a:cubicBezTo>
                  <a:pt x="652" y="168"/>
                  <a:pt x="652" y="168"/>
                  <a:pt x="652" y="168"/>
                </a:cubicBezTo>
                <a:cubicBezTo>
                  <a:pt x="644" y="172"/>
                  <a:pt x="633" y="169"/>
                  <a:pt x="628" y="163"/>
                </a:cubicBezTo>
                <a:cubicBezTo>
                  <a:pt x="615" y="148"/>
                  <a:pt x="602" y="135"/>
                  <a:pt x="587" y="122"/>
                </a:cubicBezTo>
                <a:cubicBezTo>
                  <a:pt x="581" y="117"/>
                  <a:pt x="578" y="106"/>
                  <a:pt x="582" y="98"/>
                </a:cubicBezTo>
                <a:cubicBezTo>
                  <a:pt x="589" y="83"/>
                  <a:pt x="589" y="83"/>
                  <a:pt x="589" y="83"/>
                </a:cubicBezTo>
                <a:cubicBezTo>
                  <a:pt x="592" y="75"/>
                  <a:pt x="589" y="65"/>
                  <a:pt x="582" y="61"/>
                </a:cubicBezTo>
                <a:cubicBezTo>
                  <a:pt x="544" y="39"/>
                  <a:pt x="544" y="39"/>
                  <a:pt x="544" y="39"/>
                </a:cubicBezTo>
                <a:cubicBezTo>
                  <a:pt x="536" y="35"/>
                  <a:pt x="526" y="37"/>
                  <a:pt x="521" y="44"/>
                </a:cubicBezTo>
                <a:cubicBezTo>
                  <a:pt x="511" y="58"/>
                  <a:pt x="511" y="58"/>
                  <a:pt x="511" y="58"/>
                </a:cubicBezTo>
                <a:cubicBezTo>
                  <a:pt x="507" y="65"/>
                  <a:pt x="496" y="68"/>
                  <a:pt x="488" y="65"/>
                </a:cubicBezTo>
                <a:cubicBezTo>
                  <a:pt x="470" y="59"/>
                  <a:pt x="452" y="54"/>
                  <a:pt x="433" y="50"/>
                </a:cubicBezTo>
                <a:cubicBezTo>
                  <a:pt x="424" y="49"/>
                  <a:pt x="417" y="41"/>
                  <a:pt x="416" y="32"/>
                </a:cubicBezTo>
                <a:cubicBezTo>
                  <a:pt x="414" y="15"/>
                  <a:pt x="414" y="15"/>
                  <a:pt x="414" y="15"/>
                </a:cubicBezTo>
                <a:cubicBezTo>
                  <a:pt x="414" y="7"/>
                  <a:pt x="406" y="0"/>
                  <a:pt x="397" y="0"/>
                </a:cubicBezTo>
                <a:cubicBezTo>
                  <a:pt x="353" y="0"/>
                  <a:pt x="353" y="0"/>
                  <a:pt x="353" y="0"/>
                </a:cubicBezTo>
                <a:cubicBezTo>
                  <a:pt x="345" y="0"/>
                  <a:pt x="337" y="7"/>
                  <a:pt x="336" y="15"/>
                </a:cubicBezTo>
                <a:cubicBezTo>
                  <a:pt x="335" y="32"/>
                  <a:pt x="335" y="32"/>
                  <a:pt x="335" y="32"/>
                </a:cubicBezTo>
                <a:cubicBezTo>
                  <a:pt x="334" y="41"/>
                  <a:pt x="326" y="49"/>
                  <a:pt x="318" y="50"/>
                </a:cubicBezTo>
                <a:cubicBezTo>
                  <a:pt x="299" y="54"/>
                  <a:pt x="280" y="59"/>
                  <a:pt x="263" y="65"/>
                </a:cubicBezTo>
                <a:cubicBezTo>
                  <a:pt x="255" y="68"/>
                  <a:pt x="244" y="65"/>
                  <a:pt x="239" y="58"/>
                </a:cubicBezTo>
                <a:cubicBezTo>
                  <a:pt x="229" y="44"/>
                  <a:pt x="229" y="44"/>
                  <a:pt x="229" y="44"/>
                </a:cubicBezTo>
                <a:cubicBezTo>
                  <a:pt x="225" y="37"/>
                  <a:pt x="214" y="35"/>
                  <a:pt x="207" y="39"/>
                </a:cubicBezTo>
                <a:cubicBezTo>
                  <a:pt x="169" y="61"/>
                  <a:pt x="169" y="61"/>
                  <a:pt x="169" y="61"/>
                </a:cubicBezTo>
                <a:cubicBezTo>
                  <a:pt x="161" y="65"/>
                  <a:pt x="158" y="75"/>
                  <a:pt x="162" y="83"/>
                </a:cubicBezTo>
                <a:cubicBezTo>
                  <a:pt x="169" y="98"/>
                  <a:pt x="169" y="98"/>
                  <a:pt x="169" y="98"/>
                </a:cubicBezTo>
                <a:cubicBezTo>
                  <a:pt x="173" y="106"/>
                  <a:pt x="170" y="117"/>
                  <a:pt x="163" y="122"/>
                </a:cubicBezTo>
                <a:cubicBezTo>
                  <a:pt x="149" y="135"/>
                  <a:pt x="135" y="148"/>
                  <a:pt x="123" y="163"/>
                </a:cubicBezTo>
                <a:cubicBezTo>
                  <a:pt x="117" y="169"/>
                  <a:pt x="107" y="172"/>
                  <a:pt x="99" y="168"/>
                </a:cubicBezTo>
                <a:cubicBezTo>
                  <a:pt x="84" y="161"/>
                  <a:pt x="84" y="161"/>
                  <a:pt x="84" y="161"/>
                </a:cubicBezTo>
                <a:cubicBezTo>
                  <a:pt x="76" y="158"/>
                  <a:pt x="66" y="161"/>
                  <a:pt x="62" y="168"/>
                </a:cubicBezTo>
                <a:cubicBezTo>
                  <a:pt x="40" y="206"/>
                  <a:pt x="40" y="206"/>
                  <a:pt x="40" y="206"/>
                </a:cubicBezTo>
                <a:cubicBezTo>
                  <a:pt x="35" y="214"/>
                  <a:pt x="38" y="224"/>
                  <a:pt x="45" y="229"/>
                </a:cubicBezTo>
                <a:cubicBezTo>
                  <a:pt x="58" y="238"/>
                  <a:pt x="58" y="238"/>
                  <a:pt x="58" y="238"/>
                </a:cubicBezTo>
                <a:cubicBezTo>
                  <a:pt x="66" y="243"/>
                  <a:pt x="69" y="254"/>
                  <a:pt x="66" y="262"/>
                </a:cubicBezTo>
                <a:cubicBezTo>
                  <a:pt x="59" y="280"/>
                  <a:pt x="54" y="298"/>
                  <a:pt x="51" y="317"/>
                </a:cubicBezTo>
                <a:cubicBezTo>
                  <a:pt x="49" y="326"/>
                  <a:pt x="41" y="333"/>
                  <a:pt x="33" y="334"/>
                </a:cubicBezTo>
                <a:cubicBezTo>
                  <a:pt x="16" y="336"/>
                  <a:pt x="16" y="336"/>
                  <a:pt x="16" y="336"/>
                </a:cubicBezTo>
                <a:cubicBezTo>
                  <a:pt x="7" y="336"/>
                  <a:pt x="0" y="344"/>
                  <a:pt x="0" y="353"/>
                </a:cubicBezTo>
                <a:cubicBezTo>
                  <a:pt x="0" y="397"/>
                  <a:pt x="0" y="397"/>
                  <a:pt x="0" y="397"/>
                </a:cubicBezTo>
                <a:cubicBezTo>
                  <a:pt x="0" y="405"/>
                  <a:pt x="7" y="413"/>
                  <a:pt x="16" y="414"/>
                </a:cubicBezTo>
                <a:cubicBezTo>
                  <a:pt x="33" y="415"/>
                  <a:pt x="33" y="415"/>
                  <a:pt x="33" y="415"/>
                </a:cubicBezTo>
                <a:cubicBezTo>
                  <a:pt x="41" y="416"/>
                  <a:pt x="49" y="424"/>
                  <a:pt x="51" y="432"/>
                </a:cubicBezTo>
                <a:cubicBezTo>
                  <a:pt x="54" y="451"/>
                  <a:pt x="59" y="470"/>
                  <a:pt x="66" y="487"/>
                </a:cubicBezTo>
                <a:cubicBezTo>
                  <a:pt x="69" y="495"/>
                  <a:pt x="66" y="506"/>
                  <a:pt x="58" y="511"/>
                </a:cubicBezTo>
                <a:cubicBezTo>
                  <a:pt x="45" y="520"/>
                  <a:pt x="45" y="520"/>
                  <a:pt x="45" y="520"/>
                </a:cubicBezTo>
                <a:cubicBezTo>
                  <a:pt x="38" y="525"/>
                  <a:pt x="35" y="536"/>
                  <a:pt x="40" y="543"/>
                </a:cubicBezTo>
                <a:cubicBezTo>
                  <a:pt x="62" y="581"/>
                  <a:pt x="62" y="581"/>
                  <a:pt x="62" y="581"/>
                </a:cubicBezTo>
                <a:cubicBezTo>
                  <a:pt x="66" y="589"/>
                  <a:pt x="76" y="592"/>
                  <a:pt x="84" y="588"/>
                </a:cubicBezTo>
                <a:cubicBezTo>
                  <a:pt x="99" y="581"/>
                  <a:pt x="99" y="581"/>
                  <a:pt x="99" y="581"/>
                </a:cubicBezTo>
                <a:cubicBezTo>
                  <a:pt x="107" y="577"/>
                  <a:pt x="117" y="580"/>
                  <a:pt x="123" y="587"/>
                </a:cubicBezTo>
                <a:cubicBezTo>
                  <a:pt x="135" y="601"/>
                  <a:pt x="149" y="615"/>
                  <a:pt x="163" y="627"/>
                </a:cubicBezTo>
                <a:cubicBezTo>
                  <a:pt x="170" y="633"/>
                  <a:pt x="173" y="643"/>
                  <a:pt x="169" y="651"/>
                </a:cubicBezTo>
                <a:cubicBezTo>
                  <a:pt x="162" y="666"/>
                  <a:pt x="162" y="666"/>
                  <a:pt x="162" y="666"/>
                </a:cubicBezTo>
                <a:cubicBezTo>
                  <a:pt x="158" y="674"/>
                  <a:pt x="161" y="684"/>
                  <a:pt x="169" y="688"/>
                </a:cubicBezTo>
                <a:cubicBezTo>
                  <a:pt x="207" y="710"/>
                  <a:pt x="207" y="710"/>
                  <a:pt x="207" y="710"/>
                </a:cubicBezTo>
                <a:cubicBezTo>
                  <a:pt x="214" y="715"/>
                  <a:pt x="225" y="712"/>
                  <a:pt x="229" y="705"/>
                </a:cubicBezTo>
                <a:cubicBezTo>
                  <a:pt x="239" y="692"/>
                  <a:pt x="239" y="692"/>
                  <a:pt x="239" y="692"/>
                </a:cubicBezTo>
                <a:cubicBezTo>
                  <a:pt x="244" y="684"/>
                  <a:pt x="255" y="681"/>
                  <a:pt x="263" y="684"/>
                </a:cubicBezTo>
                <a:cubicBezTo>
                  <a:pt x="280" y="691"/>
                  <a:pt x="299" y="696"/>
                  <a:pt x="318" y="699"/>
                </a:cubicBezTo>
                <a:cubicBezTo>
                  <a:pt x="326" y="701"/>
                  <a:pt x="334" y="709"/>
                  <a:pt x="335" y="717"/>
                </a:cubicBezTo>
                <a:cubicBezTo>
                  <a:pt x="336" y="734"/>
                  <a:pt x="336" y="734"/>
                  <a:pt x="336" y="734"/>
                </a:cubicBezTo>
                <a:cubicBezTo>
                  <a:pt x="337" y="743"/>
                  <a:pt x="345" y="750"/>
                  <a:pt x="353" y="750"/>
                </a:cubicBezTo>
                <a:lnTo>
                  <a:pt x="397" y="750"/>
                </a:lnTo>
                <a:close/>
                <a:moveTo>
                  <a:pt x="356" y="659"/>
                </a:moveTo>
                <a:cubicBezTo>
                  <a:pt x="347" y="659"/>
                  <a:pt x="333" y="658"/>
                  <a:pt x="325" y="656"/>
                </a:cubicBezTo>
                <a:cubicBezTo>
                  <a:pt x="309" y="653"/>
                  <a:pt x="293" y="649"/>
                  <a:pt x="278" y="644"/>
                </a:cubicBezTo>
                <a:cubicBezTo>
                  <a:pt x="270" y="641"/>
                  <a:pt x="257" y="634"/>
                  <a:pt x="250" y="630"/>
                </a:cubicBezTo>
                <a:cubicBezTo>
                  <a:pt x="217" y="611"/>
                  <a:pt x="217" y="611"/>
                  <a:pt x="217" y="611"/>
                </a:cubicBezTo>
                <a:cubicBezTo>
                  <a:pt x="210" y="607"/>
                  <a:pt x="198" y="599"/>
                  <a:pt x="192" y="594"/>
                </a:cubicBezTo>
                <a:cubicBezTo>
                  <a:pt x="179" y="583"/>
                  <a:pt x="167" y="571"/>
                  <a:pt x="156" y="558"/>
                </a:cubicBezTo>
                <a:cubicBezTo>
                  <a:pt x="151" y="552"/>
                  <a:pt x="143" y="540"/>
                  <a:pt x="139" y="533"/>
                </a:cubicBezTo>
                <a:cubicBezTo>
                  <a:pt x="120" y="500"/>
                  <a:pt x="120" y="500"/>
                  <a:pt x="120" y="500"/>
                </a:cubicBezTo>
                <a:cubicBezTo>
                  <a:pt x="115" y="493"/>
                  <a:pt x="109" y="480"/>
                  <a:pt x="106" y="472"/>
                </a:cubicBezTo>
                <a:cubicBezTo>
                  <a:pt x="101" y="457"/>
                  <a:pt x="97" y="441"/>
                  <a:pt x="94" y="425"/>
                </a:cubicBezTo>
                <a:cubicBezTo>
                  <a:pt x="92" y="417"/>
                  <a:pt x="91" y="403"/>
                  <a:pt x="91" y="394"/>
                </a:cubicBezTo>
                <a:cubicBezTo>
                  <a:pt x="91" y="355"/>
                  <a:pt x="91" y="355"/>
                  <a:pt x="91" y="355"/>
                </a:cubicBezTo>
                <a:cubicBezTo>
                  <a:pt x="91" y="346"/>
                  <a:pt x="92" y="332"/>
                  <a:pt x="94" y="324"/>
                </a:cubicBezTo>
                <a:cubicBezTo>
                  <a:pt x="96" y="308"/>
                  <a:pt x="101" y="293"/>
                  <a:pt x="106" y="278"/>
                </a:cubicBezTo>
                <a:cubicBezTo>
                  <a:pt x="109" y="269"/>
                  <a:pt x="115" y="257"/>
                  <a:pt x="120" y="249"/>
                </a:cubicBezTo>
                <a:cubicBezTo>
                  <a:pt x="139" y="217"/>
                  <a:pt x="139" y="217"/>
                  <a:pt x="139" y="217"/>
                </a:cubicBezTo>
                <a:cubicBezTo>
                  <a:pt x="143" y="209"/>
                  <a:pt x="151" y="198"/>
                  <a:pt x="156" y="191"/>
                </a:cubicBezTo>
                <a:cubicBezTo>
                  <a:pt x="167" y="178"/>
                  <a:pt x="179" y="166"/>
                  <a:pt x="191" y="156"/>
                </a:cubicBezTo>
                <a:cubicBezTo>
                  <a:pt x="198" y="150"/>
                  <a:pt x="210" y="142"/>
                  <a:pt x="217" y="138"/>
                </a:cubicBezTo>
                <a:cubicBezTo>
                  <a:pt x="250" y="119"/>
                  <a:pt x="250" y="119"/>
                  <a:pt x="250" y="119"/>
                </a:cubicBezTo>
                <a:cubicBezTo>
                  <a:pt x="257" y="115"/>
                  <a:pt x="270" y="109"/>
                  <a:pt x="278" y="106"/>
                </a:cubicBezTo>
                <a:cubicBezTo>
                  <a:pt x="293" y="100"/>
                  <a:pt x="309" y="96"/>
                  <a:pt x="325" y="93"/>
                </a:cubicBezTo>
                <a:cubicBezTo>
                  <a:pt x="333" y="92"/>
                  <a:pt x="347" y="91"/>
                  <a:pt x="356" y="91"/>
                </a:cubicBezTo>
                <a:cubicBezTo>
                  <a:pt x="395" y="91"/>
                  <a:pt x="395" y="91"/>
                  <a:pt x="395" y="91"/>
                </a:cubicBezTo>
                <a:cubicBezTo>
                  <a:pt x="403" y="91"/>
                  <a:pt x="417" y="91"/>
                  <a:pt x="426" y="93"/>
                </a:cubicBezTo>
                <a:cubicBezTo>
                  <a:pt x="442" y="96"/>
                  <a:pt x="457" y="100"/>
                  <a:pt x="472" y="106"/>
                </a:cubicBezTo>
                <a:cubicBezTo>
                  <a:pt x="481" y="108"/>
                  <a:pt x="493" y="115"/>
                  <a:pt x="501" y="119"/>
                </a:cubicBezTo>
                <a:cubicBezTo>
                  <a:pt x="533" y="138"/>
                  <a:pt x="533" y="138"/>
                  <a:pt x="533" y="138"/>
                </a:cubicBezTo>
                <a:cubicBezTo>
                  <a:pt x="541" y="142"/>
                  <a:pt x="552" y="150"/>
                  <a:pt x="559" y="155"/>
                </a:cubicBezTo>
                <a:cubicBezTo>
                  <a:pt x="572" y="166"/>
                  <a:pt x="584" y="178"/>
                  <a:pt x="594" y="191"/>
                </a:cubicBezTo>
                <a:cubicBezTo>
                  <a:pt x="600" y="198"/>
                  <a:pt x="608" y="209"/>
                  <a:pt x="612" y="217"/>
                </a:cubicBezTo>
                <a:cubicBezTo>
                  <a:pt x="631" y="249"/>
                  <a:pt x="631" y="249"/>
                  <a:pt x="631" y="249"/>
                </a:cubicBezTo>
                <a:cubicBezTo>
                  <a:pt x="635" y="257"/>
                  <a:pt x="642" y="269"/>
                  <a:pt x="645" y="278"/>
                </a:cubicBezTo>
                <a:cubicBezTo>
                  <a:pt x="650" y="293"/>
                  <a:pt x="654" y="308"/>
                  <a:pt x="657" y="324"/>
                </a:cubicBezTo>
                <a:cubicBezTo>
                  <a:pt x="659" y="333"/>
                  <a:pt x="659" y="347"/>
                  <a:pt x="659" y="355"/>
                </a:cubicBezTo>
                <a:cubicBezTo>
                  <a:pt x="659" y="394"/>
                  <a:pt x="659" y="394"/>
                  <a:pt x="659" y="394"/>
                </a:cubicBezTo>
                <a:cubicBezTo>
                  <a:pt x="659" y="403"/>
                  <a:pt x="659" y="417"/>
                  <a:pt x="657" y="425"/>
                </a:cubicBezTo>
                <a:cubicBezTo>
                  <a:pt x="654" y="441"/>
                  <a:pt x="650" y="457"/>
                  <a:pt x="644" y="472"/>
                </a:cubicBezTo>
                <a:cubicBezTo>
                  <a:pt x="642" y="480"/>
                  <a:pt x="635" y="493"/>
                  <a:pt x="631" y="500"/>
                </a:cubicBezTo>
                <a:cubicBezTo>
                  <a:pt x="612" y="533"/>
                  <a:pt x="612" y="533"/>
                  <a:pt x="612" y="533"/>
                </a:cubicBezTo>
                <a:cubicBezTo>
                  <a:pt x="608" y="540"/>
                  <a:pt x="600" y="552"/>
                  <a:pt x="594" y="558"/>
                </a:cubicBezTo>
                <a:cubicBezTo>
                  <a:pt x="584" y="571"/>
                  <a:pt x="572" y="583"/>
                  <a:pt x="559" y="594"/>
                </a:cubicBezTo>
                <a:cubicBezTo>
                  <a:pt x="552" y="599"/>
                  <a:pt x="541" y="607"/>
                  <a:pt x="533" y="611"/>
                </a:cubicBezTo>
                <a:cubicBezTo>
                  <a:pt x="501" y="630"/>
                  <a:pt x="501" y="630"/>
                  <a:pt x="501" y="630"/>
                </a:cubicBezTo>
                <a:cubicBezTo>
                  <a:pt x="493" y="635"/>
                  <a:pt x="481" y="641"/>
                  <a:pt x="473" y="644"/>
                </a:cubicBezTo>
                <a:cubicBezTo>
                  <a:pt x="458" y="649"/>
                  <a:pt x="442" y="653"/>
                  <a:pt x="426" y="656"/>
                </a:cubicBezTo>
                <a:cubicBezTo>
                  <a:pt x="417" y="658"/>
                  <a:pt x="403" y="659"/>
                  <a:pt x="395" y="659"/>
                </a:cubicBezTo>
                <a:lnTo>
                  <a:pt x="356" y="65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52" name="Title 1"/>
          <p:cNvSpPr txBox="1"/>
          <p:nvPr/>
        </p:nvSpPr>
        <p:spPr>
          <a:xfrm>
            <a:off x="6450604" y="2261976"/>
            <a:ext cx="1111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校领导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签 发</a:t>
            </a:r>
            <a:endParaRPr lang="id-ID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Oval 22"/>
          <p:cNvSpPr>
            <a:spLocks noChangeArrowheads="1"/>
          </p:cNvSpPr>
          <p:nvPr/>
        </p:nvSpPr>
        <p:spPr bwMode="auto">
          <a:xfrm>
            <a:off x="9752192" y="3476096"/>
            <a:ext cx="77805" cy="7650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54" name="Oval 23"/>
          <p:cNvSpPr>
            <a:spLocks noChangeArrowheads="1"/>
          </p:cNvSpPr>
          <p:nvPr/>
        </p:nvSpPr>
        <p:spPr bwMode="auto">
          <a:xfrm>
            <a:off x="10006355" y="3476096"/>
            <a:ext cx="77805" cy="7650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801286" y="3442316"/>
            <a:ext cx="1536646" cy="1540536"/>
          </a:xfrm>
          <a:custGeom>
            <a:avLst/>
            <a:gdLst>
              <a:gd name="T0" fmla="*/ 273 w 592"/>
              <a:gd name="T1" fmla="*/ 568 h 592"/>
              <a:gd name="T2" fmla="*/ 351 w 592"/>
              <a:gd name="T3" fmla="*/ 564 h 592"/>
              <a:gd name="T4" fmla="*/ 406 w 592"/>
              <a:gd name="T5" fmla="*/ 572 h 592"/>
              <a:gd name="T6" fmla="*/ 420 w 592"/>
              <a:gd name="T7" fmla="*/ 526 h 592"/>
              <a:gd name="T8" fmla="*/ 488 w 592"/>
              <a:gd name="T9" fmla="*/ 508 h 592"/>
              <a:gd name="T10" fmla="*/ 530 w 592"/>
              <a:gd name="T11" fmla="*/ 462 h 592"/>
              <a:gd name="T12" fmla="*/ 539 w 592"/>
              <a:gd name="T13" fmla="*/ 392 h 592"/>
              <a:gd name="T14" fmla="*/ 584 w 592"/>
              <a:gd name="T15" fmla="*/ 373 h 592"/>
              <a:gd name="T16" fmla="*/ 569 w 592"/>
              <a:gd name="T17" fmla="*/ 319 h 592"/>
              <a:gd name="T18" fmla="*/ 564 w 592"/>
              <a:gd name="T19" fmla="*/ 241 h 592"/>
              <a:gd name="T20" fmla="*/ 573 w 592"/>
              <a:gd name="T21" fmla="*/ 186 h 592"/>
              <a:gd name="T22" fmla="*/ 526 w 592"/>
              <a:gd name="T23" fmla="*/ 172 h 592"/>
              <a:gd name="T24" fmla="*/ 509 w 592"/>
              <a:gd name="T25" fmla="*/ 104 h 592"/>
              <a:gd name="T26" fmla="*/ 462 w 592"/>
              <a:gd name="T27" fmla="*/ 63 h 592"/>
              <a:gd name="T28" fmla="*/ 393 w 592"/>
              <a:gd name="T29" fmla="*/ 53 h 592"/>
              <a:gd name="T30" fmla="*/ 374 w 592"/>
              <a:gd name="T31" fmla="*/ 9 h 592"/>
              <a:gd name="T32" fmla="*/ 320 w 592"/>
              <a:gd name="T33" fmla="*/ 24 h 592"/>
              <a:gd name="T34" fmla="*/ 241 w 592"/>
              <a:gd name="T35" fmla="*/ 28 h 592"/>
              <a:gd name="T36" fmla="*/ 186 w 592"/>
              <a:gd name="T37" fmla="*/ 19 h 592"/>
              <a:gd name="T38" fmla="*/ 172 w 592"/>
              <a:gd name="T39" fmla="*/ 66 h 592"/>
              <a:gd name="T40" fmla="*/ 104 w 592"/>
              <a:gd name="T41" fmla="*/ 84 h 592"/>
              <a:gd name="T42" fmla="*/ 63 w 592"/>
              <a:gd name="T43" fmla="*/ 130 h 592"/>
              <a:gd name="T44" fmla="*/ 54 w 592"/>
              <a:gd name="T45" fmla="*/ 199 h 592"/>
              <a:gd name="T46" fmla="*/ 9 w 592"/>
              <a:gd name="T47" fmla="*/ 219 h 592"/>
              <a:gd name="T48" fmla="*/ 24 w 592"/>
              <a:gd name="T49" fmla="*/ 272 h 592"/>
              <a:gd name="T50" fmla="*/ 29 w 592"/>
              <a:gd name="T51" fmla="*/ 351 h 592"/>
              <a:gd name="T52" fmla="*/ 20 w 592"/>
              <a:gd name="T53" fmla="*/ 406 h 592"/>
              <a:gd name="T54" fmla="*/ 67 w 592"/>
              <a:gd name="T55" fmla="*/ 420 h 592"/>
              <a:gd name="T56" fmla="*/ 84 w 592"/>
              <a:gd name="T57" fmla="*/ 488 h 592"/>
              <a:gd name="T58" fmla="*/ 130 w 592"/>
              <a:gd name="T59" fmla="*/ 529 h 592"/>
              <a:gd name="T60" fmla="*/ 200 w 592"/>
              <a:gd name="T61" fmla="*/ 539 h 592"/>
              <a:gd name="T62" fmla="*/ 219 w 592"/>
              <a:gd name="T63" fmla="*/ 583 h 592"/>
              <a:gd name="T64" fmla="*/ 212 w 592"/>
              <a:gd name="T65" fmla="*/ 506 h 592"/>
              <a:gd name="T66" fmla="*/ 136 w 592"/>
              <a:gd name="T67" fmla="*/ 454 h 592"/>
              <a:gd name="T68" fmla="*/ 87 w 592"/>
              <a:gd name="T69" fmla="*/ 380 h 592"/>
              <a:gd name="T70" fmla="*/ 70 w 592"/>
              <a:gd name="T71" fmla="*/ 290 h 592"/>
              <a:gd name="T72" fmla="*/ 86 w 592"/>
              <a:gd name="T73" fmla="*/ 211 h 592"/>
              <a:gd name="T74" fmla="*/ 138 w 592"/>
              <a:gd name="T75" fmla="*/ 135 h 592"/>
              <a:gd name="T76" fmla="*/ 212 w 592"/>
              <a:gd name="T77" fmla="*/ 87 h 592"/>
              <a:gd name="T78" fmla="*/ 302 w 592"/>
              <a:gd name="T79" fmla="*/ 69 h 592"/>
              <a:gd name="T80" fmla="*/ 381 w 592"/>
              <a:gd name="T81" fmla="*/ 85 h 592"/>
              <a:gd name="T82" fmla="*/ 457 w 592"/>
              <a:gd name="T83" fmla="*/ 137 h 592"/>
              <a:gd name="T84" fmla="*/ 505 w 592"/>
              <a:gd name="T85" fmla="*/ 211 h 592"/>
              <a:gd name="T86" fmla="*/ 523 w 592"/>
              <a:gd name="T87" fmla="*/ 302 h 592"/>
              <a:gd name="T88" fmla="*/ 507 w 592"/>
              <a:gd name="T89" fmla="*/ 380 h 592"/>
              <a:gd name="T90" fmla="*/ 455 w 592"/>
              <a:gd name="T91" fmla="*/ 456 h 592"/>
              <a:gd name="T92" fmla="*/ 381 w 592"/>
              <a:gd name="T93" fmla="*/ 505 h 592"/>
              <a:gd name="T94" fmla="*/ 290 w 592"/>
              <a:gd name="T95" fmla="*/ 523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92" h="592">
                <a:moveTo>
                  <a:pt x="253" y="590"/>
                </a:moveTo>
                <a:cubicBezTo>
                  <a:pt x="260" y="592"/>
                  <a:pt x="267" y="588"/>
                  <a:pt x="269" y="581"/>
                </a:cubicBezTo>
                <a:cubicBezTo>
                  <a:pt x="273" y="568"/>
                  <a:pt x="273" y="568"/>
                  <a:pt x="273" y="568"/>
                </a:cubicBezTo>
                <a:cubicBezTo>
                  <a:pt x="275" y="562"/>
                  <a:pt x="282" y="557"/>
                  <a:pt x="289" y="557"/>
                </a:cubicBezTo>
                <a:cubicBezTo>
                  <a:pt x="304" y="557"/>
                  <a:pt x="319" y="557"/>
                  <a:pt x="334" y="554"/>
                </a:cubicBezTo>
                <a:cubicBezTo>
                  <a:pt x="341" y="553"/>
                  <a:pt x="348" y="557"/>
                  <a:pt x="351" y="564"/>
                </a:cubicBezTo>
                <a:cubicBezTo>
                  <a:pt x="356" y="576"/>
                  <a:pt x="356" y="576"/>
                  <a:pt x="356" y="576"/>
                </a:cubicBezTo>
                <a:cubicBezTo>
                  <a:pt x="359" y="582"/>
                  <a:pt x="367" y="586"/>
                  <a:pt x="373" y="583"/>
                </a:cubicBezTo>
                <a:cubicBezTo>
                  <a:pt x="406" y="572"/>
                  <a:pt x="406" y="572"/>
                  <a:pt x="406" y="572"/>
                </a:cubicBezTo>
                <a:cubicBezTo>
                  <a:pt x="413" y="570"/>
                  <a:pt x="417" y="563"/>
                  <a:pt x="415" y="556"/>
                </a:cubicBezTo>
                <a:cubicBezTo>
                  <a:pt x="412" y="543"/>
                  <a:pt x="412" y="543"/>
                  <a:pt x="412" y="543"/>
                </a:cubicBezTo>
                <a:cubicBezTo>
                  <a:pt x="410" y="537"/>
                  <a:pt x="414" y="529"/>
                  <a:pt x="420" y="526"/>
                </a:cubicBezTo>
                <a:cubicBezTo>
                  <a:pt x="434" y="518"/>
                  <a:pt x="446" y="510"/>
                  <a:pt x="458" y="501"/>
                </a:cubicBezTo>
                <a:cubicBezTo>
                  <a:pt x="464" y="497"/>
                  <a:pt x="472" y="496"/>
                  <a:pt x="478" y="500"/>
                </a:cubicBezTo>
                <a:cubicBezTo>
                  <a:pt x="488" y="508"/>
                  <a:pt x="488" y="508"/>
                  <a:pt x="488" y="508"/>
                </a:cubicBezTo>
                <a:cubicBezTo>
                  <a:pt x="494" y="512"/>
                  <a:pt x="502" y="512"/>
                  <a:pt x="507" y="506"/>
                </a:cubicBezTo>
                <a:cubicBezTo>
                  <a:pt x="530" y="480"/>
                  <a:pt x="530" y="480"/>
                  <a:pt x="530" y="480"/>
                </a:cubicBezTo>
                <a:cubicBezTo>
                  <a:pt x="534" y="475"/>
                  <a:pt x="534" y="467"/>
                  <a:pt x="530" y="462"/>
                </a:cubicBezTo>
                <a:cubicBezTo>
                  <a:pt x="520" y="452"/>
                  <a:pt x="520" y="452"/>
                  <a:pt x="520" y="452"/>
                </a:cubicBezTo>
                <a:cubicBezTo>
                  <a:pt x="516" y="447"/>
                  <a:pt x="515" y="439"/>
                  <a:pt x="519" y="433"/>
                </a:cubicBezTo>
                <a:cubicBezTo>
                  <a:pt x="526" y="420"/>
                  <a:pt x="533" y="407"/>
                  <a:pt x="539" y="392"/>
                </a:cubicBezTo>
                <a:cubicBezTo>
                  <a:pt x="541" y="386"/>
                  <a:pt x="549" y="381"/>
                  <a:pt x="556" y="382"/>
                </a:cubicBezTo>
                <a:cubicBezTo>
                  <a:pt x="569" y="384"/>
                  <a:pt x="569" y="384"/>
                  <a:pt x="569" y="384"/>
                </a:cubicBezTo>
                <a:cubicBezTo>
                  <a:pt x="576" y="385"/>
                  <a:pt x="582" y="380"/>
                  <a:pt x="584" y="373"/>
                </a:cubicBezTo>
                <a:cubicBezTo>
                  <a:pt x="591" y="339"/>
                  <a:pt x="591" y="339"/>
                  <a:pt x="591" y="339"/>
                </a:cubicBezTo>
                <a:cubicBezTo>
                  <a:pt x="592" y="332"/>
                  <a:pt x="588" y="325"/>
                  <a:pt x="581" y="323"/>
                </a:cubicBezTo>
                <a:cubicBezTo>
                  <a:pt x="569" y="319"/>
                  <a:pt x="569" y="319"/>
                  <a:pt x="569" y="319"/>
                </a:cubicBezTo>
                <a:cubicBezTo>
                  <a:pt x="562" y="317"/>
                  <a:pt x="557" y="310"/>
                  <a:pt x="557" y="303"/>
                </a:cubicBezTo>
                <a:cubicBezTo>
                  <a:pt x="558" y="288"/>
                  <a:pt x="557" y="273"/>
                  <a:pt x="555" y="258"/>
                </a:cubicBezTo>
                <a:cubicBezTo>
                  <a:pt x="554" y="251"/>
                  <a:pt x="558" y="244"/>
                  <a:pt x="564" y="241"/>
                </a:cubicBezTo>
                <a:cubicBezTo>
                  <a:pt x="576" y="236"/>
                  <a:pt x="576" y="236"/>
                  <a:pt x="576" y="236"/>
                </a:cubicBezTo>
                <a:cubicBezTo>
                  <a:pt x="583" y="233"/>
                  <a:pt x="586" y="226"/>
                  <a:pt x="584" y="219"/>
                </a:cubicBezTo>
                <a:cubicBezTo>
                  <a:pt x="573" y="186"/>
                  <a:pt x="573" y="186"/>
                  <a:pt x="573" y="186"/>
                </a:cubicBezTo>
                <a:cubicBezTo>
                  <a:pt x="571" y="179"/>
                  <a:pt x="563" y="175"/>
                  <a:pt x="557" y="177"/>
                </a:cubicBezTo>
                <a:cubicBezTo>
                  <a:pt x="544" y="180"/>
                  <a:pt x="544" y="180"/>
                  <a:pt x="544" y="180"/>
                </a:cubicBezTo>
                <a:cubicBezTo>
                  <a:pt x="537" y="182"/>
                  <a:pt x="529" y="178"/>
                  <a:pt x="526" y="172"/>
                </a:cubicBezTo>
                <a:cubicBezTo>
                  <a:pt x="519" y="159"/>
                  <a:pt x="510" y="146"/>
                  <a:pt x="501" y="134"/>
                </a:cubicBezTo>
                <a:cubicBezTo>
                  <a:pt x="497" y="129"/>
                  <a:pt x="497" y="120"/>
                  <a:pt x="501" y="115"/>
                </a:cubicBezTo>
                <a:cubicBezTo>
                  <a:pt x="509" y="104"/>
                  <a:pt x="509" y="104"/>
                  <a:pt x="509" y="104"/>
                </a:cubicBezTo>
                <a:cubicBezTo>
                  <a:pt x="513" y="98"/>
                  <a:pt x="512" y="90"/>
                  <a:pt x="507" y="86"/>
                </a:cubicBezTo>
                <a:cubicBezTo>
                  <a:pt x="481" y="62"/>
                  <a:pt x="481" y="62"/>
                  <a:pt x="481" y="62"/>
                </a:cubicBezTo>
                <a:cubicBezTo>
                  <a:pt x="476" y="58"/>
                  <a:pt x="467" y="58"/>
                  <a:pt x="462" y="63"/>
                </a:cubicBezTo>
                <a:cubicBezTo>
                  <a:pt x="453" y="72"/>
                  <a:pt x="453" y="72"/>
                  <a:pt x="453" y="72"/>
                </a:cubicBezTo>
                <a:cubicBezTo>
                  <a:pt x="448" y="77"/>
                  <a:pt x="439" y="77"/>
                  <a:pt x="433" y="74"/>
                </a:cubicBezTo>
                <a:cubicBezTo>
                  <a:pt x="421" y="66"/>
                  <a:pt x="407" y="59"/>
                  <a:pt x="393" y="53"/>
                </a:cubicBezTo>
                <a:cubicBezTo>
                  <a:pt x="386" y="51"/>
                  <a:pt x="382" y="43"/>
                  <a:pt x="383" y="37"/>
                </a:cubicBezTo>
                <a:cubicBezTo>
                  <a:pt x="384" y="23"/>
                  <a:pt x="384" y="23"/>
                  <a:pt x="384" y="23"/>
                </a:cubicBezTo>
                <a:cubicBezTo>
                  <a:pt x="385" y="17"/>
                  <a:pt x="380" y="10"/>
                  <a:pt x="374" y="9"/>
                </a:cubicBezTo>
                <a:cubicBezTo>
                  <a:pt x="339" y="1"/>
                  <a:pt x="339" y="1"/>
                  <a:pt x="339" y="1"/>
                </a:cubicBezTo>
                <a:cubicBezTo>
                  <a:pt x="333" y="0"/>
                  <a:pt x="326" y="4"/>
                  <a:pt x="324" y="11"/>
                </a:cubicBezTo>
                <a:cubicBezTo>
                  <a:pt x="320" y="24"/>
                  <a:pt x="320" y="24"/>
                  <a:pt x="320" y="24"/>
                </a:cubicBezTo>
                <a:cubicBezTo>
                  <a:pt x="318" y="30"/>
                  <a:pt x="311" y="35"/>
                  <a:pt x="304" y="35"/>
                </a:cubicBezTo>
                <a:cubicBezTo>
                  <a:pt x="288" y="34"/>
                  <a:pt x="273" y="35"/>
                  <a:pt x="259" y="38"/>
                </a:cubicBezTo>
                <a:cubicBezTo>
                  <a:pt x="252" y="39"/>
                  <a:pt x="244" y="35"/>
                  <a:pt x="241" y="28"/>
                </a:cubicBezTo>
                <a:cubicBezTo>
                  <a:pt x="236" y="16"/>
                  <a:pt x="236" y="16"/>
                  <a:pt x="236" y="16"/>
                </a:cubicBezTo>
                <a:cubicBezTo>
                  <a:pt x="233" y="10"/>
                  <a:pt x="226" y="6"/>
                  <a:pt x="219" y="8"/>
                </a:cubicBezTo>
                <a:cubicBezTo>
                  <a:pt x="186" y="19"/>
                  <a:pt x="186" y="19"/>
                  <a:pt x="186" y="19"/>
                </a:cubicBezTo>
                <a:cubicBezTo>
                  <a:pt x="180" y="22"/>
                  <a:pt x="176" y="29"/>
                  <a:pt x="177" y="35"/>
                </a:cubicBezTo>
                <a:cubicBezTo>
                  <a:pt x="180" y="48"/>
                  <a:pt x="180" y="48"/>
                  <a:pt x="180" y="48"/>
                </a:cubicBezTo>
                <a:cubicBezTo>
                  <a:pt x="182" y="55"/>
                  <a:pt x="178" y="63"/>
                  <a:pt x="172" y="66"/>
                </a:cubicBezTo>
                <a:cubicBezTo>
                  <a:pt x="159" y="73"/>
                  <a:pt x="146" y="82"/>
                  <a:pt x="134" y="91"/>
                </a:cubicBezTo>
                <a:cubicBezTo>
                  <a:pt x="129" y="95"/>
                  <a:pt x="120" y="96"/>
                  <a:pt x="115" y="92"/>
                </a:cubicBezTo>
                <a:cubicBezTo>
                  <a:pt x="104" y="84"/>
                  <a:pt x="104" y="84"/>
                  <a:pt x="104" y="84"/>
                </a:cubicBezTo>
                <a:cubicBezTo>
                  <a:pt x="99" y="79"/>
                  <a:pt x="91" y="80"/>
                  <a:pt x="86" y="85"/>
                </a:cubicBezTo>
                <a:cubicBezTo>
                  <a:pt x="63" y="111"/>
                  <a:pt x="63" y="111"/>
                  <a:pt x="63" y="111"/>
                </a:cubicBezTo>
                <a:cubicBezTo>
                  <a:pt x="58" y="117"/>
                  <a:pt x="58" y="125"/>
                  <a:pt x="63" y="130"/>
                </a:cubicBezTo>
                <a:cubicBezTo>
                  <a:pt x="72" y="139"/>
                  <a:pt x="72" y="139"/>
                  <a:pt x="72" y="139"/>
                </a:cubicBezTo>
                <a:cubicBezTo>
                  <a:pt x="77" y="144"/>
                  <a:pt x="78" y="153"/>
                  <a:pt x="74" y="159"/>
                </a:cubicBezTo>
                <a:cubicBezTo>
                  <a:pt x="66" y="172"/>
                  <a:pt x="59" y="185"/>
                  <a:pt x="54" y="199"/>
                </a:cubicBezTo>
                <a:cubicBezTo>
                  <a:pt x="51" y="206"/>
                  <a:pt x="44" y="210"/>
                  <a:pt x="37" y="210"/>
                </a:cubicBezTo>
                <a:cubicBezTo>
                  <a:pt x="24" y="208"/>
                  <a:pt x="24" y="208"/>
                  <a:pt x="24" y="208"/>
                </a:cubicBezTo>
                <a:cubicBezTo>
                  <a:pt x="17" y="207"/>
                  <a:pt x="10" y="212"/>
                  <a:pt x="9" y="219"/>
                </a:cubicBezTo>
                <a:cubicBezTo>
                  <a:pt x="2" y="253"/>
                  <a:pt x="2" y="253"/>
                  <a:pt x="2" y="253"/>
                </a:cubicBezTo>
                <a:cubicBezTo>
                  <a:pt x="0" y="260"/>
                  <a:pt x="5" y="267"/>
                  <a:pt x="11" y="269"/>
                </a:cubicBezTo>
                <a:cubicBezTo>
                  <a:pt x="24" y="272"/>
                  <a:pt x="24" y="272"/>
                  <a:pt x="24" y="272"/>
                </a:cubicBezTo>
                <a:cubicBezTo>
                  <a:pt x="31" y="274"/>
                  <a:pt x="35" y="282"/>
                  <a:pt x="35" y="288"/>
                </a:cubicBezTo>
                <a:cubicBezTo>
                  <a:pt x="35" y="304"/>
                  <a:pt x="36" y="319"/>
                  <a:pt x="38" y="334"/>
                </a:cubicBezTo>
                <a:cubicBezTo>
                  <a:pt x="39" y="340"/>
                  <a:pt x="35" y="348"/>
                  <a:pt x="29" y="351"/>
                </a:cubicBezTo>
                <a:cubicBezTo>
                  <a:pt x="16" y="356"/>
                  <a:pt x="16" y="356"/>
                  <a:pt x="16" y="356"/>
                </a:cubicBezTo>
                <a:cubicBezTo>
                  <a:pt x="10" y="359"/>
                  <a:pt x="7" y="366"/>
                  <a:pt x="9" y="373"/>
                </a:cubicBezTo>
                <a:cubicBezTo>
                  <a:pt x="20" y="406"/>
                  <a:pt x="20" y="406"/>
                  <a:pt x="20" y="406"/>
                </a:cubicBezTo>
                <a:cubicBezTo>
                  <a:pt x="22" y="412"/>
                  <a:pt x="29" y="416"/>
                  <a:pt x="36" y="415"/>
                </a:cubicBezTo>
                <a:cubicBezTo>
                  <a:pt x="49" y="412"/>
                  <a:pt x="49" y="412"/>
                  <a:pt x="49" y="412"/>
                </a:cubicBezTo>
                <a:cubicBezTo>
                  <a:pt x="55" y="410"/>
                  <a:pt x="63" y="414"/>
                  <a:pt x="67" y="420"/>
                </a:cubicBezTo>
                <a:cubicBezTo>
                  <a:pt x="74" y="433"/>
                  <a:pt x="82" y="446"/>
                  <a:pt x="91" y="458"/>
                </a:cubicBezTo>
                <a:cubicBezTo>
                  <a:pt x="96" y="463"/>
                  <a:pt x="96" y="472"/>
                  <a:pt x="92" y="477"/>
                </a:cubicBezTo>
                <a:cubicBezTo>
                  <a:pt x="84" y="488"/>
                  <a:pt x="84" y="488"/>
                  <a:pt x="84" y="488"/>
                </a:cubicBezTo>
                <a:cubicBezTo>
                  <a:pt x="80" y="494"/>
                  <a:pt x="81" y="502"/>
                  <a:pt x="86" y="506"/>
                </a:cubicBezTo>
                <a:cubicBezTo>
                  <a:pt x="112" y="529"/>
                  <a:pt x="112" y="529"/>
                  <a:pt x="112" y="529"/>
                </a:cubicBezTo>
                <a:cubicBezTo>
                  <a:pt x="117" y="534"/>
                  <a:pt x="125" y="534"/>
                  <a:pt x="130" y="529"/>
                </a:cubicBezTo>
                <a:cubicBezTo>
                  <a:pt x="140" y="520"/>
                  <a:pt x="140" y="520"/>
                  <a:pt x="140" y="520"/>
                </a:cubicBezTo>
                <a:cubicBezTo>
                  <a:pt x="145" y="515"/>
                  <a:pt x="153" y="515"/>
                  <a:pt x="159" y="518"/>
                </a:cubicBezTo>
                <a:cubicBezTo>
                  <a:pt x="172" y="526"/>
                  <a:pt x="186" y="533"/>
                  <a:pt x="200" y="539"/>
                </a:cubicBezTo>
                <a:cubicBezTo>
                  <a:pt x="206" y="541"/>
                  <a:pt x="211" y="548"/>
                  <a:pt x="210" y="555"/>
                </a:cubicBezTo>
                <a:cubicBezTo>
                  <a:pt x="208" y="568"/>
                  <a:pt x="208" y="568"/>
                  <a:pt x="208" y="568"/>
                </a:cubicBezTo>
                <a:cubicBezTo>
                  <a:pt x="208" y="575"/>
                  <a:pt x="212" y="582"/>
                  <a:pt x="219" y="583"/>
                </a:cubicBezTo>
                <a:lnTo>
                  <a:pt x="253" y="590"/>
                </a:lnTo>
                <a:close/>
                <a:moveTo>
                  <a:pt x="236" y="513"/>
                </a:moveTo>
                <a:cubicBezTo>
                  <a:pt x="229" y="512"/>
                  <a:pt x="218" y="509"/>
                  <a:pt x="212" y="506"/>
                </a:cubicBezTo>
                <a:cubicBezTo>
                  <a:pt x="200" y="502"/>
                  <a:pt x="188" y="496"/>
                  <a:pt x="178" y="489"/>
                </a:cubicBezTo>
                <a:cubicBezTo>
                  <a:pt x="172" y="486"/>
                  <a:pt x="163" y="479"/>
                  <a:pt x="158" y="474"/>
                </a:cubicBezTo>
                <a:cubicBezTo>
                  <a:pt x="136" y="454"/>
                  <a:pt x="136" y="454"/>
                  <a:pt x="136" y="454"/>
                </a:cubicBezTo>
                <a:cubicBezTo>
                  <a:pt x="131" y="450"/>
                  <a:pt x="123" y="442"/>
                  <a:pt x="119" y="437"/>
                </a:cubicBezTo>
                <a:cubicBezTo>
                  <a:pt x="110" y="426"/>
                  <a:pt x="103" y="415"/>
                  <a:pt x="97" y="403"/>
                </a:cubicBezTo>
                <a:cubicBezTo>
                  <a:pt x="93" y="397"/>
                  <a:pt x="89" y="387"/>
                  <a:pt x="87" y="380"/>
                </a:cubicBezTo>
                <a:cubicBezTo>
                  <a:pt x="78" y="352"/>
                  <a:pt x="78" y="352"/>
                  <a:pt x="78" y="352"/>
                </a:cubicBezTo>
                <a:cubicBezTo>
                  <a:pt x="76" y="346"/>
                  <a:pt x="73" y="335"/>
                  <a:pt x="72" y="328"/>
                </a:cubicBezTo>
                <a:cubicBezTo>
                  <a:pt x="70" y="316"/>
                  <a:pt x="69" y="303"/>
                  <a:pt x="70" y="290"/>
                </a:cubicBezTo>
                <a:cubicBezTo>
                  <a:pt x="70" y="283"/>
                  <a:pt x="71" y="272"/>
                  <a:pt x="73" y="266"/>
                </a:cubicBezTo>
                <a:cubicBezTo>
                  <a:pt x="79" y="235"/>
                  <a:pt x="79" y="235"/>
                  <a:pt x="79" y="235"/>
                </a:cubicBezTo>
                <a:cubicBezTo>
                  <a:pt x="80" y="228"/>
                  <a:pt x="83" y="218"/>
                  <a:pt x="86" y="211"/>
                </a:cubicBezTo>
                <a:cubicBezTo>
                  <a:pt x="91" y="199"/>
                  <a:pt x="96" y="188"/>
                  <a:pt x="103" y="177"/>
                </a:cubicBezTo>
                <a:cubicBezTo>
                  <a:pt x="107" y="172"/>
                  <a:pt x="113" y="163"/>
                  <a:pt x="118" y="158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42" y="130"/>
                  <a:pt x="150" y="122"/>
                  <a:pt x="156" y="118"/>
                </a:cubicBezTo>
                <a:cubicBezTo>
                  <a:pt x="166" y="110"/>
                  <a:pt x="177" y="103"/>
                  <a:pt x="189" y="96"/>
                </a:cubicBezTo>
                <a:cubicBezTo>
                  <a:pt x="195" y="93"/>
                  <a:pt x="205" y="89"/>
                  <a:pt x="212" y="87"/>
                </a:cubicBezTo>
                <a:cubicBezTo>
                  <a:pt x="240" y="78"/>
                  <a:pt x="240" y="78"/>
                  <a:pt x="240" y="78"/>
                </a:cubicBezTo>
                <a:cubicBezTo>
                  <a:pt x="246" y="75"/>
                  <a:pt x="257" y="72"/>
                  <a:pt x="264" y="71"/>
                </a:cubicBezTo>
                <a:cubicBezTo>
                  <a:pt x="276" y="70"/>
                  <a:pt x="289" y="69"/>
                  <a:pt x="302" y="69"/>
                </a:cubicBezTo>
                <a:cubicBezTo>
                  <a:pt x="309" y="69"/>
                  <a:pt x="320" y="71"/>
                  <a:pt x="327" y="72"/>
                </a:cubicBezTo>
                <a:cubicBezTo>
                  <a:pt x="357" y="79"/>
                  <a:pt x="357" y="79"/>
                  <a:pt x="357" y="79"/>
                </a:cubicBezTo>
                <a:cubicBezTo>
                  <a:pt x="364" y="80"/>
                  <a:pt x="374" y="83"/>
                  <a:pt x="381" y="85"/>
                </a:cubicBezTo>
                <a:cubicBezTo>
                  <a:pt x="393" y="90"/>
                  <a:pt x="404" y="96"/>
                  <a:pt x="415" y="103"/>
                </a:cubicBezTo>
                <a:cubicBezTo>
                  <a:pt x="421" y="106"/>
                  <a:pt x="429" y="113"/>
                  <a:pt x="434" y="118"/>
                </a:cubicBezTo>
                <a:cubicBezTo>
                  <a:pt x="457" y="137"/>
                  <a:pt x="457" y="137"/>
                  <a:pt x="457" y="137"/>
                </a:cubicBezTo>
                <a:cubicBezTo>
                  <a:pt x="462" y="142"/>
                  <a:pt x="470" y="150"/>
                  <a:pt x="474" y="155"/>
                </a:cubicBezTo>
                <a:cubicBezTo>
                  <a:pt x="482" y="166"/>
                  <a:pt x="490" y="177"/>
                  <a:pt x="496" y="188"/>
                </a:cubicBezTo>
                <a:cubicBezTo>
                  <a:pt x="499" y="194"/>
                  <a:pt x="503" y="205"/>
                  <a:pt x="505" y="211"/>
                </a:cubicBezTo>
                <a:cubicBezTo>
                  <a:pt x="515" y="240"/>
                  <a:pt x="515" y="240"/>
                  <a:pt x="515" y="240"/>
                </a:cubicBezTo>
                <a:cubicBezTo>
                  <a:pt x="517" y="246"/>
                  <a:pt x="520" y="257"/>
                  <a:pt x="521" y="264"/>
                </a:cubicBezTo>
                <a:cubicBezTo>
                  <a:pt x="523" y="276"/>
                  <a:pt x="523" y="289"/>
                  <a:pt x="523" y="302"/>
                </a:cubicBezTo>
                <a:cubicBezTo>
                  <a:pt x="523" y="309"/>
                  <a:pt x="521" y="320"/>
                  <a:pt x="520" y="326"/>
                </a:cubicBezTo>
                <a:cubicBezTo>
                  <a:pt x="514" y="356"/>
                  <a:pt x="514" y="356"/>
                  <a:pt x="514" y="356"/>
                </a:cubicBezTo>
                <a:cubicBezTo>
                  <a:pt x="512" y="363"/>
                  <a:pt x="509" y="374"/>
                  <a:pt x="507" y="380"/>
                </a:cubicBezTo>
                <a:cubicBezTo>
                  <a:pt x="502" y="392"/>
                  <a:pt x="496" y="404"/>
                  <a:pt x="490" y="414"/>
                </a:cubicBezTo>
                <a:cubicBezTo>
                  <a:pt x="486" y="420"/>
                  <a:pt x="479" y="429"/>
                  <a:pt x="475" y="434"/>
                </a:cubicBezTo>
                <a:cubicBezTo>
                  <a:pt x="455" y="456"/>
                  <a:pt x="455" y="456"/>
                  <a:pt x="455" y="456"/>
                </a:cubicBezTo>
                <a:cubicBezTo>
                  <a:pt x="450" y="462"/>
                  <a:pt x="442" y="469"/>
                  <a:pt x="437" y="474"/>
                </a:cubicBezTo>
                <a:cubicBezTo>
                  <a:pt x="427" y="482"/>
                  <a:pt x="415" y="489"/>
                  <a:pt x="404" y="495"/>
                </a:cubicBezTo>
                <a:cubicBezTo>
                  <a:pt x="398" y="499"/>
                  <a:pt x="387" y="503"/>
                  <a:pt x="381" y="505"/>
                </a:cubicBezTo>
                <a:cubicBezTo>
                  <a:pt x="353" y="514"/>
                  <a:pt x="353" y="514"/>
                  <a:pt x="353" y="514"/>
                </a:cubicBezTo>
                <a:cubicBezTo>
                  <a:pt x="346" y="516"/>
                  <a:pt x="335" y="519"/>
                  <a:pt x="329" y="520"/>
                </a:cubicBezTo>
                <a:cubicBezTo>
                  <a:pt x="316" y="522"/>
                  <a:pt x="303" y="523"/>
                  <a:pt x="290" y="523"/>
                </a:cubicBezTo>
                <a:cubicBezTo>
                  <a:pt x="283" y="522"/>
                  <a:pt x="272" y="521"/>
                  <a:pt x="266" y="519"/>
                </a:cubicBezTo>
                <a:lnTo>
                  <a:pt x="236" y="51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56" name="Freeform 35"/>
          <p:cNvSpPr>
            <a:spLocks noEditPoints="1"/>
          </p:cNvSpPr>
          <p:nvPr/>
        </p:nvSpPr>
        <p:spPr bwMode="auto">
          <a:xfrm>
            <a:off x="10096610" y="2835621"/>
            <a:ext cx="1640555" cy="1646221"/>
          </a:xfrm>
          <a:custGeom>
            <a:avLst/>
            <a:gdLst>
              <a:gd name="T0" fmla="*/ 377 w 579"/>
              <a:gd name="T1" fmla="*/ 566 h 579"/>
              <a:gd name="T2" fmla="*/ 383 w 579"/>
              <a:gd name="T3" fmla="*/ 523 h 579"/>
              <a:gd name="T4" fmla="*/ 455 w 579"/>
              <a:gd name="T5" fmla="*/ 464 h 579"/>
              <a:gd name="T6" fmla="*/ 499 w 579"/>
              <a:gd name="T7" fmla="*/ 475 h 579"/>
              <a:gd name="T8" fmla="*/ 547 w 579"/>
              <a:gd name="T9" fmla="*/ 423 h 579"/>
              <a:gd name="T10" fmla="*/ 521 w 579"/>
              <a:gd name="T11" fmla="*/ 388 h 579"/>
              <a:gd name="T12" fmla="*/ 530 w 579"/>
              <a:gd name="T13" fmla="*/ 296 h 579"/>
              <a:gd name="T14" fmla="*/ 569 w 579"/>
              <a:gd name="T15" fmla="*/ 272 h 579"/>
              <a:gd name="T16" fmla="*/ 566 w 579"/>
              <a:gd name="T17" fmla="*/ 202 h 579"/>
              <a:gd name="T18" fmla="*/ 523 w 579"/>
              <a:gd name="T19" fmla="*/ 196 h 579"/>
              <a:gd name="T20" fmla="*/ 464 w 579"/>
              <a:gd name="T21" fmla="*/ 124 h 579"/>
              <a:gd name="T22" fmla="*/ 475 w 579"/>
              <a:gd name="T23" fmla="*/ 80 h 579"/>
              <a:gd name="T24" fmla="*/ 423 w 579"/>
              <a:gd name="T25" fmla="*/ 32 h 579"/>
              <a:gd name="T26" fmla="*/ 388 w 579"/>
              <a:gd name="T27" fmla="*/ 58 h 579"/>
              <a:gd name="T28" fmla="*/ 296 w 579"/>
              <a:gd name="T29" fmla="*/ 49 h 579"/>
              <a:gd name="T30" fmla="*/ 272 w 579"/>
              <a:gd name="T31" fmla="*/ 10 h 579"/>
              <a:gd name="T32" fmla="*/ 202 w 579"/>
              <a:gd name="T33" fmla="*/ 13 h 579"/>
              <a:gd name="T34" fmla="*/ 196 w 579"/>
              <a:gd name="T35" fmla="*/ 56 h 579"/>
              <a:gd name="T36" fmla="*/ 124 w 579"/>
              <a:gd name="T37" fmla="*/ 115 h 579"/>
              <a:gd name="T38" fmla="*/ 80 w 579"/>
              <a:gd name="T39" fmla="*/ 104 h 579"/>
              <a:gd name="T40" fmla="*/ 32 w 579"/>
              <a:gd name="T41" fmla="*/ 156 h 579"/>
              <a:gd name="T42" fmla="*/ 58 w 579"/>
              <a:gd name="T43" fmla="*/ 190 h 579"/>
              <a:gd name="T44" fmla="*/ 49 w 579"/>
              <a:gd name="T45" fmla="*/ 283 h 579"/>
              <a:gd name="T46" fmla="*/ 10 w 579"/>
              <a:gd name="T47" fmla="*/ 306 h 579"/>
              <a:gd name="T48" fmla="*/ 13 w 579"/>
              <a:gd name="T49" fmla="*/ 377 h 579"/>
              <a:gd name="T50" fmla="*/ 56 w 579"/>
              <a:gd name="T51" fmla="*/ 383 h 579"/>
              <a:gd name="T52" fmla="*/ 115 w 579"/>
              <a:gd name="T53" fmla="*/ 455 h 579"/>
              <a:gd name="T54" fmla="*/ 104 w 579"/>
              <a:gd name="T55" fmla="*/ 499 h 579"/>
              <a:gd name="T56" fmla="*/ 156 w 579"/>
              <a:gd name="T57" fmla="*/ 547 h 579"/>
              <a:gd name="T58" fmla="*/ 191 w 579"/>
              <a:gd name="T59" fmla="*/ 521 h 579"/>
              <a:gd name="T60" fmla="*/ 283 w 579"/>
              <a:gd name="T61" fmla="*/ 530 h 579"/>
              <a:gd name="T62" fmla="*/ 307 w 579"/>
              <a:gd name="T63" fmla="*/ 569 h 579"/>
              <a:gd name="T64" fmla="*/ 252 w 579"/>
              <a:gd name="T65" fmla="*/ 109 h 579"/>
              <a:gd name="T66" fmla="*/ 327 w 579"/>
              <a:gd name="T67" fmla="*/ 469 h 579"/>
              <a:gd name="T68" fmla="*/ 252 w 579"/>
              <a:gd name="T69" fmla="*/ 109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9" h="579">
                <a:moveTo>
                  <a:pt x="321" y="578"/>
                </a:moveTo>
                <a:cubicBezTo>
                  <a:pt x="377" y="566"/>
                  <a:pt x="377" y="566"/>
                  <a:pt x="377" y="566"/>
                </a:cubicBezTo>
                <a:cubicBezTo>
                  <a:pt x="383" y="565"/>
                  <a:pt x="387" y="558"/>
                  <a:pt x="387" y="552"/>
                </a:cubicBezTo>
                <a:cubicBezTo>
                  <a:pt x="383" y="523"/>
                  <a:pt x="383" y="523"/>
                  <a:pt x="383" y="523"/>
                </a:cubicBezTo>
                <a:cubicBezTo>
                  <a:pt x="382" y="517"/>
                  <a:pt x="386" y="509"/>
                  <a:pt x="392" y="507"/>
                </a:cubicBezTo>
                <a:cubicBezTo>
                  <a:pt x="416" y="496"/>
                  <a:pt x="437" y="481"/>
                  <a:pt x="455" y="464"/>
                </a:cubicBezTo>
                <a:cubicBezTo>
                  <a:pt x="460" y="459"/>
                  <a:pt x="468" y="458"/>
                  <a:pt x="473" y="461"/>
                </a:cubicBezTo>
                <a:cubicBezTo>
                  <a:pt x="499" y="475"/>
                  <a:pt x="499" y="475"/>
                  <a:pt x="499" y="475"/>
                </a:cubicBezTo>
                <a:cubicBezTo>
                  <a:pt x="505" y="478"/>
                  <a:pt x="512" y="476"/>
                  <a:pt x="516" y="471"/>
                </a:cubicBezTo>
                <a:cubicBezTo>
                  <a:pt x="547" y="423"/>
                  <a:pt x="547" y="423"/>
                  <a:pt x="547" y="423"/>
                </a:cubicBezTo>
                <a:cubicBezTo>
                  <a:pt x="550" y="418"/>
                  <a:pt x="549" y="410"/>
                  <a:pt x="544" y="406"/>
                </a:cubicBezTo>
                <a:cubicBezTo>
                  <a:pt x="521" y="388"/>
                  <a:pt x="521" y="388"/>
                  <a:pt x="521" y="388"/>
                </a:cubicBezTo>
                <a:cubicBezTo>
                  <a:pt x="516" y="384"/>
                  <a:pt x="514" y="376"/>
                  <a:pt x="516" y="371"/>
                </a:cubicBezTo>
                <a:cubicBezTo>
                  <a:pt x="524" y="347"/>
                  <a:pt x="529" y="322"/>
                  <a:pt x="530" y="296"/>
                </a:cubicBezTo>
                <a:cubicBezTo>
                  <a:pt x="530" y="289"/>
                  <a:pt x="535" y="283"/>
                  <a:pt x="541" y="281"/>
                </a:cubicBezTo>
                <a:cubicBezTo>
                  <a:pt x="569" y="272"/>
                  <a:pt x="569" y="272"/>
                  <a:pt x="569" y="272"/>
                </a:cubicBezTo>
                <a:cubicBezTo>
                  <a:pt x="575" y="270"/>
                  <a:pt x="579" y="264"/>
                  <a:pt x="578" y="258"/>
                </a:cubicBezTo>
                <a:cubicBezTo>
                  <a:pt x="566" y="202"/>
                  <a:pt x="566" y="202"/>
                  <a:pt x="566" y="202"/>
                </a:cubicBezTo>
                <a:cubicBezTo>
                  <a:pt x="565" y="196"/>
                  <a:pt x="559" y="191"/>
                  <a:pt x="552" y="192"/>
                </a:cubicBezTo>
                <a:cubicBezTo>
                  <a:pt x="523" y="196"/>
                  <a:pt x="523" y="196"/>
                  <a:pt x="523" y="196"/>
                </a:cubicBezTo>
                <a:cubicBezTo>
                  <a:pt x="517" y="197"/>
                  <a:pt x="510" y="192"/>
                  <a:pt x="507" y="187"/>
                </a:cubicBezTo>
                <a:cubicBezTo>
                  <a:pt x="496" y="163"/>
                  <a:pt x="481" y="142"/>
                  <a:pt x="464" y="124"/>
                </a:cubicBezTo>
                <a:cubicBezTo>
                  <a:pt x="459" y="119"/>
                  <a:pt x="458" y="111"/>
                  <a:pt x="461" y="106"/>
                </a:cubicBezTo>
                <a:cubicBezTo>
                  <a:pt x="475" y="80"/>
                  <a:pt x="475" y="80"/>
                  <a:pt x="475" y="80"/>
                </a:cubicBezTo>
                <a:cubicBezTo>
                  <a:pt x="478" y="74"/>
                  <a:pt x="476" y="67"/>
                  <a:pt x="471" y="63"/>
                </a:cubicBezTo>
                <a:cubicBezTo>
                  <a:pt x="423" y="32"/>
                  <a:pt x="423" y="32"/>
                  <a:pt x="423" y="32"/>
                </a:cubicBezTo>
                <a:cubicBezTo>
                  <a:pt x="418" y="29"/>
                  <a:pt x="410" y="30"/>
                  <a:pt x="407" y="35"/>
                </a:cubicBezTo>
                <a:cubicBezTo>
                  <a:pt x="388" y="58"/>
                  <a:pt x="388" y="58"/>
                  <a:pt x="388" y="58"/>
                </a:cubicBezTo>
                <a:cubicBezTo>
                  <a:pt x="384" y="63"/>
                  <a:pt x="377" y="65"/>
                  <a:pt x="371" y="63"/>
                </a:cubicBezTo>
                <a:cubicBezTo>
                  <a:pt x="347" y="54"/>
                  <a:pt x="322" y="50"/>
                  <a:pt x="296" y="49"/>
                </a:cubicBezTo>
                <a:cubicBezTo>
                  <a:pt x="289" y="49"/>
                  <a:pt x="283" y="44"/>
                  <a:pt x="281" y="38"/>
                </a:cubicBezTo>
                <a:cubicBezTo>
                  <a:pt x="272" y="10"/>
                  <a:pt x="272" y="10"/>
                  <a:pt x="272" y="10"/>
                </a:cubicBezTo>
                <a:cubicBezTo>
                  <a:pt x="271" y="4"/>
                  <a:pt x="264" y="0"/>
                  <a:pt x="258" y="1"/>
                </a:cubicBezTo>
                <a:cubicBezTo>
                  <a:pt x="202" y="13"/>
                  <a:pt x="202" y="13"/>
                  <a:pt x="202" y="13"/>
                </a:cubicBezTo>
                <a:cubicBezTo>
                  <a:pt x="196" y="14"/>
                  <a:pt x="191" y="20"/>
                  <a:pt x="192" y="27"/>
                </a:cubicBezTo>
                <a:cubicBezTo>
                  <a:pt x="196" y="56"/>
                  <a:pt x="196" y="56"/>
                  <a:pt x="196" y="56"/>
                </a:cubicBezTo>
                <a:cubicBezTo>
                  <a:pt x="197" y="62"/>
                  <a:pt x="193" y="69"/>
                  <a:pt x="187" y="72"/>
                </a:cubicBezTo>
                <a:cubicBezTo>
                  <a:pt x="163" y="83"/>
                  <a:pt x="142" y="98"/>
                  <a:pt x="124" y="115"/>
                </a:cubicBezTo>
                <a:cubicBezTo>
                  <a:pt x="119" y="119"/>
                  <a:pt x="111" y="121"/>
                  <a:pt x="106" y="118"/>
                </a:cubicBezTo>
                <a:cubicBezTo>
                  <a:pt x="80" y="104"/>
                  <a:pt x="80" y="104"/>
                  <a:pt x="80" y="104"/>
                </a:cubicBezTo>
                <a:cubicBezTo>
                  <a:pt x="74" y="101"/>
                  <a:pt x="67" y="103"/>
                  <a:pt x="63" y="108"/>
                </a:cubicBezTo>
                <a:cubicBezTo>
                  <a:pt x="32" y="156"/>
                  <a:pt x="32" y="156"/>
                  <a:pt x="32" y="156"/>
                </a:cubicBezTo>
                <a:cubicBezTo>
                  <a:pt x="29" y="161"/>
                  <a:pt x="30" y="168"/>
                  <a:pt x="35" y="172"/>
                </a:cubicBezTo>
                <a:cubicBezTo>
                  <a:pt x="58" y="190"/>
                  <a:pt x="58" y="190"/>
                  <a:pt x="58" y="190"/>
                </a:cubicBezTo>
                <a:cubicBezTo>
                  <a:pt x="63" y="194"/>
                  <a:pt x="65" y="202"/>
                  <a:pt x="63" y="208"/>
                </a:cubicBezTo>
                <a:cubicBezTo>
                  <a:pt x="55" y="232"/>
                  <a:pt x="50" y="257"/>
                  <a:pt x="49" y="283"/>
                </a:cubicBezTo>
                <a:cubicBezTo>
                  <a:pt x="49" y="289"/>
                  <a:pt x="44" y="296"/>
                  <a:pt x="38" y="298"/>
                </a:cubicBezTo>
                <a:cubicBezTo>
                  <a:pt x="10" y="306"/>
                  <a:pt x="10" y="306"/>
                  <a:pt x="10" y="306"/>
                </a:cubicBezTo>
                <a:cubicBezTo>
                  <a:pt x="4" y="308"/>
                  <a:pt x="0" y="315"/>
                  <a:pt x="1" y="321"/>
                </a:cubicBezTo>
                <a:cubicBezTo>
                  <a:pt x="13" y="377"/>
                  <a:pt x="13" y="377"/>
                  <a:pt x="13" y="377"/>
                </a:cubicBezTo>
                <a:cubicBezTo>
                  <a:pt x="14" y="383"/>
                  <a:pt x="20" y="387"/>
                  <a:pt x="27" y="387"/>
                </a:cubicBezTo>
                <a:cubicBezTo>
                  <a:pt x="56" y="383"/>
                  <a:pt x="56" y="383"/>
                  <a:pt x="56" y="383"/>
                </a:cubicBezTo>
                <a:cubicBezTo>
                  <a:pt x="62" y="382"/>
                  <a:pt x="69" y="386"/>
                  <a:pt x="72" y="392"/>
                </a:cubicBezTo>
                <a:cubicBezTo>
                  <a:pt x="83" y="416"/>
                  <a:pt x="98" y="437"/>
                  <a:pt x="115" y="455"/>
                </a:cubicBezTo>
                <a:cubicBezTo>
                  <a:pt x="119" y="460"/>
                  <a:pt x="121" y="468"/>
                  <a:pt x="118" y="473"/>
                </a:cubicBezTo>
                <a:cubicBezTo>
                  <a:pt x="104" y="499"/>
                  <a:pt x="104" y="499"/>
                  <a:pt x="104" y="499"/>
                </a:cubicBezTo>
                <a:cubicBezTo>
                  <a:pt x="101" y="505"/>
                  <a:pt x="103" y="512"/>
                  <a:pt x="108" y="516"/>
                </a:cubicBezTo>
                <a:cubicBezTo>
                  <a:pt x="156" y="547"/>
                  <a:pt x="156" y="547"/>
                  <a:pt x="156" y="547"/>
                </a:cubicBezTo>
                <a:cubicBezTo>
                  <a:pt x="161" y="550"/>
                  <a:pt x="168" y="549"/>
                  <a:pt x="172" y="544"/>
                </a:cubicBezTo>
                <a:cubicBezTo>
                  <a:pt x="191" y="521"/>
                  <a:pt x="191" y="521"/>
                  <a:pt x="191" y="521"/>
                </a:cubicBezTo>
                <a:cubicBezTo>
                  <a:pt x="194" y="516"/>
                  <a:pt x="202" y="514"/>
                  <a:pt x="208" y="516"/>
                </a:cubicBezTo>
                <a:cubicBezTo>
                  <a:pt x="232" y="524"/>
                  <a:pt x="257" y="529"/>
                  <a:pt x="283" y="530"/>
                </a:cubicBezTo>
                <a:cubicBezTo>
                  <a:pt x="290" y="530"/>
                  <a:pt x="296" y="535"/>
                  <a:pt x="298" y="541"/>
                </a:cubicBezTo>
                <a:cubicBezTo>
                  <a:pt x="307" y="569"/>
                  <a:pt x="307" y="569"/>
                  <a:pt x="307" y="569"/>
                </a:cubicBezTo>
                <a:cubicBezTo>
                  <a:pt x="308" y="575"/>
                  <a:pt x="315" y="579"/>
                  <a:pt x="321" y="578"/>
                </a:cubicBezTo>
                <a:close/>
                <a:moveTo>
                  <a:pt x="252" y="109"/>
                </a:moveTo>
                <a:cubicBezTo>
                  <a:pt x="351" y="88"/>
                  <a:pt x="449" y="152"/>
                  <a:pt x="469" y="251"/>
                </a:cubicBezTo>
                <a:cubicBezTo>
                  <a:pt x="490" y="351"/>
                  <a:pt x="427" y="448"/>
                  <a:pt x="327" y="469"/>
                </a:cubicBezTo>
                <a:cubicBezTo>
                  <a:pt x="228" y="490"/>
                  <a:pt x="130" y="427"/>
                  <a:pt x="109" y="327"/>
                </a:cubicBezTo>
                <a:cubicBezTo>
                  <a:pt x="89" y="228"/>
                  <a:pt x="152" y="130"/>
                  <a:pt x="252" y="1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57" name="Title 1"/>
          <p:cNvSpPr txBox="1"/>
          <p:nvPr/>
        </p:nvSpPr>
        <p:spPr>
          <a:xfrm>
            <a:off x="7847313" y="3483106"/>
            <a:ext cx="935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两办复核</a:t>
            </a:r>
            <a:endParaRPr lang="id-ID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Title 1"/>
          <p:cNvSpPr txBox="1"/>
          <p:nvPr/>
        </p:nvSpPr>
        <p:spPr>
          <a:xfrm>
            <a:off x="9203323" y="3797085"/>
            <a:ext cx="935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登记编号</a:t>
            </a:r>
            <a:endParaRPr lang="id-ID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itle 1"/>
          <p:cNvSpPr txBox="1"/>
          <p:nvPr/>
        </p:nvSpPr>
        <p:spPr>
          <a:xfrm>
            <a:off x="10514290" y="3438751"/>
            <a:ext cx="93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印制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Freeform 36"/>
          <p:cNvSpPr>
            <a:spLocks noEditPoints="1"/>
          </p:cNvSpPr>
          <p:nvPr/>
        </p:nvSpPr>
        <p:spPr bwMode="auto">
          <a:xfrm>
            <a:off x="10636631" y="1636297"/>
            <a:ext cx="1246175" cy="1251361"/>
          </a:xfrm>
          <a:custGeom>
            <a:avLst/>
            <a:gdLst>
              <a:gd name="T0" fmla="*/ 275 w 480"/>
              <a:gd name="T1" fmla="*/ 456 h 481"/>
              <a:gd name="T2" fmla="*/ 337 w 480"/>
              <a:gd name="T3" fmla="*/ 416 h 481"/>
              <a:gd name="T4" fmla="*/ 372 w 480"/>
              <a:gd name="T5" fmla="*/ 421 h 481"/>
              <a:gd name="T6" fmla="*/ 420 w 480"/>
              <a:gd name="T7" fmla="*/ 400 h 481"/>
              <a:gd name="T8" fmla="*/ 418 w 480"/>
              <a:gd name="T9" fmla="*/ 368 h 481"/>
              <a:gd name="T10" fmla="*/ 433 w 480"/>
              <a:gd name="T11" fmla="*/ 296 h 481"/>
              <a:gd name="T12" fmla="*/ 461 w 480"/>
              <a:gd name="T13" fmla="*/ 275 h 481"/>
              <a:gd name="T14" fmla="*/ 480 w 480"/>
              <a:gd name="T15" fmla="*/ 226 h 481"/>
              <a:gd name="T16" fmla="*/ 456 w 480"/>
              <a:gd name="T17" fmla="*/ 205 h 481"/>
              <a:gd name="T18" fmla="*/ 415 w 480"/>
              <a:gd name="T19" fmla="*/ 143 h 481"/>
              <a:gd name="T20" fmla="*/ 421 w 480"/>
              <a:gd name="T21" fmla="*/ 108 h 481"/>
              <a:gd name="T22" fmla="*/ 400 w 480"/>
              <a:gd name="T23" fmla="*/ 60 h 481"/>
              <a:gd name="T24" fmla="*/ 368 w 480"/>
              <a:gd name="T25" fmla="*/ 62 h 481"/>
              <a:gd name="T26" fmla="*/ 296 w 480"/>
              <a:gd name="T27" fmla="*/ 48 h 481"/>
              <a:gd name="T28" fmla="*/ 275 w 480"/>
              <a:gd name="T29" fmla="*/ 19 h 481"/>
              <a:gd name="T30" fmla="*/ 226 w 480"/>
              <a:gd name="T31" fmla="*/ 0 h 481"/>
              <a:gd name="T32" fmla="*/ 205 w 480"/>
              <a:gd name="T33" fmla="*/ 24 h 481"/>
              <a:gd name="T34" fmla="*/ 143 w 480"/>
              <a:gd name="T35" fmla="*/ 65 h 481"/>
              <a:gd name="T36" fmla="*/ 108 w 480"/>
              <a:gd name="T37" fmla="*/ 59 h 481"/>
              <a:gd name="T38" fmla="*/ 60 w 480"/>
              <a:gd name="T39" fmla="*/ 80 h 481"/>
              <a:gd name="T40" fmla="*/ 62 w 480"/>
              <a:gd name="T41" fmla="*/ 112 h 481"/>
              <a:gd name="T42" fmla="*/ 48 w 480"/>
              <a:gd name="T43" fmla="*/ 185 h 481"/>
              <a:gd name="T44" fmla="*/ 19 w 480"/>
              <a:gd name="T45" fmla="*/ 205 h 481"/>
              <a:gd name="T46" fmla="*/ 0 w 480"/>
              <a:gd name="T47" fmla="*/ 254 h 481"/>
              <a:gd name="T48" fmla="*/ 24 w 480"/>
              <a:gd name="T49" fmla="*/ 276 h 481"/>
              <a:gd name="T50" fmla="*/ 65 w 480"/>
              <a:gd name="T51" fmla="*/ 337 h 481"/>
              <a:gd name="T52" fmla="*/ 59 w 480"/>
              <a:gd name="T53" fmla="*/ 372 h 481"/>
              <a:gd name="T54" fmla="*/ 80 w 480"/>
              <a:gd name="T55" fmla="*/ 420 h 481"/>
              <a:gd name="T56" fmla="*/ 112 w 480"/>
              <a:gd name="T57" fmla="*/ 418 h 481"/>
              <a:gd name="T58" fmla="*/ 184 w 480"/>
              <a:gd name="T59" fmla="*/ 433 h 481"/>
              <a:gd name="T60" fmla="*/ 205 w 480"/>
              <a:gd name="T61" fmla="*/ 462 h 481"/>
              <a:gd name="T62" fmla="*/ 254 w 480"/>
              <a:gd name="T63" fmla="*/ 481 h 481"/>
              <a:gd name="T64" fmla="*/ 125 w 480"/>
              <a:gd name="T65" fmla="*/ 240 h 481"/>
              <a:gd name="T66" fmla="*/ 355 w 480"/>
              <a:gd name="T67" fmla="*/ 240 h 481"/>
              <a:gd name="T68" fmla="*/ 125 w 480"/>
              <a:gd name="T69" fmla="*/ 240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80" h="481">
                <a:moveTo>
                  <a:pt x="275" y="462"/>
                </a:moveTo>
                <a:cubicBezTo>
                  <a:pt x="275" y="456"/>
                  <a:pt x="275" y="456"/>
                  <a:pt x="275" y="456"/>
                </a:cubicBezTo>
                <a:cubicBezTo>
                  <a:pt x="276" y="446"/>
                  <a:pt x="285" y="436"/>
                  <a:pt x="296" y="433"/>
                </a:cubicBezTo>
                <a:cubicBezTo>
                  <a:pt x="310" y="428"/>
                  <a:pt x="324" y="423"/>
                  <a:pt x="337" y="416"/>
                </a:cubicBezTo>
                <a:cubicBezTo>
                  <a:pt x="346" y="410"/>
                  <a:pt x="360" y="411"/>
                  <a:pt x="368" y="418"/>
                </a:cubicBezTo>
                <a:cubicBezTo>
                  <a:pt x="372" y="421"/>
                  <a:pt x="372" y="421"/>
                  <a:pt x="372" y="421"/>
                </a:cubicBezTo>
                <a:cubicBezTo>
                  <a:pt x="380" y="428"/>
                  <a:pt x="393" y="428"/>
                  <a:pt x="400" y="420"/>
                </a:cubicBezTo>
                <a:cubicBezTo>
                  <a:pt x="420" y="400"/>
                  <a:pt x="420" y="400"/>
                  <a:pt x="420" y="400"/>
                </a:cubicBezTo>
                <a:cubicBezTo>
                  <a:pt x="428" y="393"/>
                  <a:pt x="428" y="380"/>
                  <a:pt x="421" y="372"/>
                </a:cubicBezTo>
                <a:cubicBezTo>
                  <a:pt x="418" y="368"/>
                  <a:pt x="418" y="368"/>
                  <a:pt x="418" y="368"/>
                </a:cubicBezTo>
                <a:cubicBezTo>
                  <a:pt x="411" y="360"/>
                  <a:pt x="410" y="346"/>
                  <a:pt x="415" y="337"/>
                </a:cubicBezTo>
                <a:cubicBezTo>
                  <a:pt x="423" y="324"/>
                  <a:pt x="428" y="310"/>
                  <a:pt x="433" y="296"/>
                </a:cubicBezTo>
                <a:cubicBezTo>
                  <a:pt x="435" y="286"/>
                  <a:pt x="445" y="276"/>
                  <a:pt x="456" y="276"/>
                </a:cubicBezTo>
                <a:cubicBezTo>
                  <a:pt x="461" y="275"/>
                  <a:pt x="461" y="275"/>
                  <a:pt x="461" y="275"/>
                </a:cubicBezTo>
                <a:cubicBezTo>
                  <a:pt x="472" y="274"/>
                  <a:pt x="480" y="265"/>
                  <a:pt x="480" y="254"/>
                </a:cubicBezTo>
                <a:cubicBezTo>
                  <a:pt x="480" y="226"/>
                  <a:pt x="480" y="226"/>
                  <a:pt x="480" y="226"/>
                </a:cubicBezTo>
                <a:cubicBezTo>
                  <a:pt x="480" y="215"/>
                  <a:pt x="472" y="206"/>
                  <a:pt x="461" y="205"/>
                </a:cubicBezTo>
                <a:cubicBezTo>
                  <a:pt x="456" y="205"/>
                  <a:pt x="456" y="205"/>
                  <a:pt x="456" y="205"/>
                </a:cubicBezTo>
                <a:cubicBezTo>
                  <a:pt x="445" y="204"/>
                  <a:pt x="435" y="195"/>
                  <a:pt x="433" y="185"/>
                </a:cubicBezTo>
                <a:cubicBezTo>
                  <a:pt x="428" y="170"/>
                  <a:pt x="423" y="156"/>
                  <a:pt x="415" y="143"/>
                </a:cubicBezTo>
                <a:cubicBezTo>
                  <a:pt x="410" y="134"/>
                  <a:pt x="411" y="121"/>
                  <a:pt x="418" y="112"/>
                </a:cubicBezTo>
                <a:cubicBezTo>
                  <a:pt x="421" y="108"/>
                  <a:pt x="421" y="108"/>
                  <a:pt x="421" y="108"/>
                </a:cubicBezTo>
                <a:cubicBezTo>
                  <a:pt x="428" y="100"/>
                  <a:pt x="428" y="88"/>
                  <a:pt x="420" y="80"/>
                </a:cubicBezTo>
                <a:cubicBezTo>
                  <a:pt x="400" y="60"/>
                  <a:pt x="400" y="60"/>
                  <a:pt x="400" y="60"/>
                </a:cubicBezTo>
                <a:cubicBezTo>
                  <a:pt x="393" y="53"/>
                  <a:pt x="380" y="52"/>
                  <a:pt x="372" y="59"/>
                </a:cubicBezTo>
                <a:cubicBezTo>
                  <a:pt x="368" y="62"/>
                  <a:pt x="368" y="62"/>
                  <a:pt x="368" y="62"/>
                </a:cubicBezTo>
                <a:cubicBezTo>
                  <a:pt x="360" y="69"/>
                  <a:pt x="346" y="70"/>
                  <a:pt x="337" y="65"/>
                </a:cubicBezTo>
                <a:cubicBezTo>
                  <a:pt x="324" y="58"/>
                  <a:pt x="310" y="52"/>
                  <a:pt x="296" y="48"/>
                </a:cubicBezTo>
                <a:cubicBezTo>
                  <a:pt x="285" y="45"/>
                  <a:pt x="276" y="35"/>
                  <a:pt x="275" y="24"/>
                </a:cubicBezTo>
                <a:cubicBezTo>
                  <a:pt x="275" y="19"/>
                  <a:pt x="275" y="19"/>
                  <a:pt x="275" y="19"/>
                </a:cubicBezTo>
                <a:cubicBezTo>
                  <a:pt x="274" y="8"/>
                  <a:pt x="265" y="0"/>
                  <a:pt x="254" y="0"/>
                </a:cubicBezTo>
                <a:cubicBezTo>
                  <a:pt x="226" y="0"/>
                  <a:pt x="226" y="0"/>
                  <a:pt x="226" y="0"/>
                </a:cubicBezTo>
                <a:cubicBezTo>
                  <a:pt x="215" y="0"/>
                  <a:pt x="206" y="8"/>
                  <a:pt x="205" y="19"/>
                </a:cubicBezTo>
                <a:cubicBezTo>
                  <a:pt x="205" y="24"/>
                  <a:pt x="205" y="24"/>
                  <a:pt x="205" y="24"/>
                </a:cubicBezTo>
                <a:cubicBezTo>
                  <a:pt x="204" y="35"/>
                  <a:pt x="195" y="45"/>
                  <a:pt x="184" y="48"/>
                </a:cubicBezTo>
                <a:cubicBezTo>
                  <a:pt x="170" y="52"/>
                  <a:pt x="156" y="58"/>
                  <a:pt x="143" y="65"/>
                </a:cubicBezTo>
                <a:cubicBezTo>
                  <a:pt x="134" y="70"/>
                  <a:pt x="120" y="69"/>
                  <a:pt x="112" y="62"/>
                </a:cubicBezTo>
                <a:cubicBezTo>
                  <a:pt x="108" y="59"/>
                  <a:pt x="108" y="59"/>
                  <a:pt x="108" y="59"/>
                </a:cubicBezTo>
                <a:cubicBezTo>
                  <a:pt x="100" y="52"/>
                  <a:pt x="88" y="53"/>
                  <a:pt x="80" y="60"/>
                </a:cubicBezTo>
                <a:cubicBezTo>
                  <a:pt x="60" y="80"/>
                  <a:pt x="60" y="80"/>
                  <a:pt x="60" y="80"/>
                </a:cubicBezTo>
                <a:cubicBezTo>
                  <a:pt x="53" y="88"/>
                  <a:pt x="52" y="100"/>
                  <a:pt x="59" y="108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69" y="121"/>
                  <a:pt x="70" y="134"/>
                  <a:pt x="65" y="143"/>
                </a:cubicBezTo>
                <a:cubicBezTo>
                  <a:pt x="57" y="156"/>
                  <a:pt x="52" y="170"/>
                  <a:pt x="48" y="185"/>
                </a:cubicBezTo>
                <a:cubicBezTo>
                  <a:pt x="45" y="195"/>
                  <a:pt x="35" y="204"/>
                  <a:pt x="24" y="205"/>
                </a:cubicBezTo>
                <a:cubicBezTo>
                  <a:pt x="19" y="205"/>
                  <a:pt x="19" y="205"/>
                  <a:pt x="19" y="205"/>
                </a:cubicBezTo>
                <a:cubicBezTo>
                  <a:pt x="8" y="206"/>
                  <a:pt x="0" y="215"/>
                  <a:pt x="0" y="226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65"/>
                  <a:pt x="8" y="274"/>
                  <a:pt x="19" y="275"/>
                </a:cubicBezTo>
                <a:cubicBezTo>
                  <a:pt x="24" y="276"/>
                  <a:pt x="24" y="276"/>
                  <a:pt x="24" y="276"/>
                </a:cubicBezTo>
                <a:cubicBezTo>
                  <a:pt x="35" y="276"/>
                  <a:pt x="45" y="286"/>
                  <a:pt x="48" y="296"/>
                </a:cubicBezTo>
                <a:cubicBezTo>
                  <a:pt x="52" y="310"/>
                  <a:pt x="57" y="324"/>
                  <a:pt x="65" y="337"/>
                </a:cubicBezTo>
                <a:cubicBezTo>
                  <a:pt x="70" y="346"/>
                  <a:pt x="69" y="360"/>
                  <a:pt x="62" y="368"/>
                </a:cubicBezTo>
                <a:cubicBezTo>
                  <a:pt x="59" y="372"/>
                  <a:pt x="59" y="372"/>
                  <a:pt x="59" y="372"/>
                </a:cubicBezTo>
                <a:cubicBezTo>
                  <a:pt x="52" y="380"/>
                  <a:pt x="53" y="393"/>
                  <a:pt x="60" y="400"/>
                </a:cubicBezTo>
                <a:cubicBezTo>
                  <a:pt x="80" y="420"/>
                  <a:pt x="80" y="420"/>
                  <a:pt x="80" y="420"/>
                </a:cubicBezTo>
                <a:cubicBezTo>
                  <a:pt x="88" y="428"/>
                  <a:pt x="100" y="428"/>
                  <a:pt x="108" y="421"/>
                </a:cubicBezTo>
                <a:cubicBezTo>
                  <a:pt x="112" y="418"/>
                  <a:pt x="112" y="418"/>
                  <a:pt x="112" y="418"/>
                </a:cubicBezTo>
                <a:cubicBezTo>
                  <a:pt x="120" y="411"/>
                  <a:pt x="134" y="410"/>
                  <a:pt x="143" y="416"/>
                </a:cubicBezTo>
                <a:cubicBezTo>
                  <a:pt x="156" y="423"/>
                  <a:pt x="170" y="428"/>
                  <a:pt x="184" y="433"/>
                </a:cubicBezTo>
                <a:cubicBezTo>
                  <a:pt x="195" y="436"/>
                  <a:pt x="204" y="446"/>
                  <a:pt x="205" y="456"/>
                </a:cubicBezTo>
                <a:cubicBezTo>
                  <a:pt x="205" y="462"/>
                  <a:pt x="205" y="462"/>
                  <a:pt x="205" y="462"/>
                </a:cubicBezTo>
                <a:cubicBezTo>
                  <a:pt x="206" y="472"/>
                  <a:pt x="215" y="481"/>
                  <a:pt x="226" y="481"/>
                </a:cubicBezTo>
                <a:cubicBezTo>
                  <a:pt x="254" y="481"/>
                  <a:pt x="254" y="481"/>
                  <a:pt x="254" y="481"/>
                </a:cubicBezTo>
                <a:cubicBezTo>
                  <a:pt x="265" y="481"/>
                  <a:pt x="274" y="472"/>
                  <a:pt x="275" y="462"/>
                </a:cubicBezTo>
                <a:close/>
                <a:moveTo>
                  <a:pt x="125" y="240"/>
                </a:moveTo>
                <a:cubicBezTo>
                  <a:pt x="125" y="177"/>
                  <a:pt x="177" y="125"/>
                  <a:pt x="240" y="125"/>
                </a:cubicBezTo>
                <a:cubicBezTo>
                  <a:pt x="304" y="125"/>
                  <a:pt x="355" y="177"/>
                  <a:pt x="355" y="240"/>
                </a:cubicBezTo>
                <a:cubicBezTo>
                  <a:pt x="355" y="304"/>
                  <a:pt x="304" y="355"/>
                  <a:pt x="240" y="355"/>
                </a:cubicBezTo>
                <a:cubicBezTo>
                  <a:pt x="177" y="355"/>
                  <a:pt x="125" y="304"/>
                  <a:pt x="125" y="2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61" name="Title 1"/>
          <p:cNvSpPr txBox="1"/>
          <p:nvPr/>
        </p:nvSpPr>
        <p:spPr>
          <a:xfrm>
            <a:off x="10854671" y="2031144"/>
            <a:ext cx="93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核发</a:t>
            </a:r>
            <a:endParaRPr lang="id-ID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2530598" y="2215156"/>
            <a:ext cx="323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党办：李卿功</a:t>
            </a:r>
            <a:endParaRPr lang="en-US" altLang="zh-CN" sz="2400" dirty="0"/>
          </a:p>
          <a:p>
            <a:r>
              <a:rPr lang="zh-CN" altLang="en-US" sz="2400" dirty="0"/>
              <a:t>校办：张玉珠、王锟</a:t>
            </a:r>
          </a:p>
        </p:txBody>
      </p:sp>
      <p:cxnSp>
        <p:nvCxnSpPr>
          <p:cNvPr id="63" name="直接连接符 62"/>
          <p:cNvCxnSpPr>
            <a:stCxn id="62" idx="2"/>
            <a:endCxn id="44" idx="20"/>
          </p:cNvCxnSpPr>
          <p:nvPr/>
        </p:nvCxnSpPr>
        <p:spPr>
          <a:xfrm>
            <a:off x="4147898" y="3046153"/>
            <a:ext cx="821107" cy="459899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8127495" y="4510487"/>
            <a:ext cx="19244" cy="92470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/>
          <p:cNvSpPr txBox="1"/>
          <p:nvPr/>
        </p:nvSpPr>
        <p:spPr>
          <a:xfrm>
            <a:off x="6417235" y="5566724"/>
            <a:ext cx="4113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党办：田园   校办：蔡昊</a:t>
            </a:r>
          </a:p>
        </p:txBody>
      </p:sp>
      <p:sp>
        <p:nvSpPr>
          <p:cNvPr id="66" name="矩形 65"/>
          <p:cNvSpPr/>
          <p:nvPr/>
        </p:nvSpPr>
        <p:spPr>
          <a:xfrm>
            <a:off x="2480723" y="2145132"/>
            <a:ext cx="3048443" cy="874349"/>
          </a:xfrm>
          <a:prstGeom prst="rect">
            <a:avLst/>
          </a:prstGeom>
          <a:noFill/>
          <a:ln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6304200" y="5452834"/>
            <a:ext cx="3600234" cy="678377"/>
          </a:xfrm>
          <a:prstGeom prst="rect">
            <a:avLst/>
          </a:prstGeom>
          <a:noFill/>
          <a:ln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8" name="Group 47"/>
          <p:cNvGrpSpPr/>
          <p:nvPr/>
        </p:nvGrpSpPr>
        <p:grpSpPr>
          <a:xfrm rot="20758816">
            <a:off x="374179" y="4290158"/>
            <a:ext cx="2363971" cy="2315991"/>
            <a:chOff x="609600" y="1992699"/>
            <a:chExt cx="3311893" cy="2315991"/>
          </a:xfrm>
        </p:grpSpPr>
        <p:sp>
          <p:nvSpPr>
            <p:cNvPr id="69" name="Freeform 8"/>
            <p:cNvSpPr/>
            <p:nvPr/>
          </p:nvSpPr>
          <p:spPr bwMode="auto">
            <a:xfrm>
              <a:off x="656283" y="4172531"/>
              <a:ext cx="500545" cy="136159"/>
            </a:xfrm>
            <a:custGeom>
              <a:avLst/>
              <a:gdLst>
                <a:gd name="T0" fmla="*/ 186 w 193"/>
                <a:gd name="T1" fmla="*/ 52 h 52"/>
                <a:gd name="T2" fmla="*/ 66 w 193"/>
                <a:gd name="T3" fmla="*/ 52 h 52"/>
                <a:gd name="T4" fmla="*/ 66 w 193"/>
                <a:gd name="T5" fmla="*/ 46 h 52"/>
                <a:gd name="T6" fmla="*/ 31 w 193"/>
                <a:gd name="T7" fmla="*/ 46 h 52"/>
                <a:gd name="T8" fmla="*/ 31 w 193"/>
                <a:gd name="T9" fmla="*/ 52 h 52"/>
                <a:gd name="T10" fmla="*/ 0 w 193"/>
                <a:gd name="T11" fmla="*/ 52 h 52"/>
                <a:gd name="T12" fmla="*/ 0 w 193"/>
                <a:gd name="T13" fmla="*/ 0 h 52"/>
                <a:gd name="T14" fmla="*/ 79 w 193"/>
                <a:gd name="T15" fmla="*/ 3 h 52"/>
                <a:gd name="T16" fmla="*/ 187 w 193"/>
                <a:gd name="T17" fmla="*/ 37 h 52"/>
                <a:gd name="T18" fmla="*/ 186 w 193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2">
                  <a:moveTo>
                    <a:pt x="186" y="5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3"/>
                    <a:pt x="119" y="30"/>
                    <a:pt x="187" y="37"/>
                  </a:cubicBezTo>
                  <a:cubicBezTo>
                    <a:pt x="193" y="38"/>
                    <a:pt x="186" y="52"/>
                    <a:pt x="186" y="52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0" name="Freeform 9"/>
            <p:cNvSpPr/>
            <p:nvPr/>
          </p:nvSpPr>
          <p:spPr bwMode="auto">
            <a:xfrm>
              <a:off x="1582161" y="4172531"/>
              <a:ext cx="499248" cy="136159"/>
            </a:xfrm>
            <a:custGeom>
              <a:avLst/>
              <a:gdLst>
                <a:gd name="T0" fmla="*/ 185 w 192"/>
                <a:gd name="T1" fmla="*/ 52 h 52"/>
                <a:gd name="T2" fmla="*/ 65 w 192"/>
                <a:gd name="T3" fmla="*/ 52 h 52"/>
                <a:gd name="T4" fmla="*/ 65 w 192"/>
                <a:gd name="T5" fmla="*/ 46 h 52"/>
                <a:gd name="T6" fmla="*/ 30 w 192"/>
                <a:gd name="T7" fmla="*/ 46 h 52"/>
                <a:gd name="T8" fmla="*/ 30 w 192"/>
                <a:gd name="T9" fmla="*/ 52 h 52"/>
                <a:gd name="T10" fmla="*/ 0 w 192"/>
                <a:gd name="T11" fmla="*/ 52 h 52"/>
                <a:gd name="T12" fmla="*/ 0 w 192"/>
                <a:gd name="T13" fmla="*/ 0 h 52"/>
                <a:gd name="T14" fmla="*/ 78 w 192"/>
                <a:gd name="T15" fmla="*/ 3 h 52"/>
                <a:gd name="T16" fmla="*/ 186 w 192"/>
                <a:gd name="T17" fmla="*/ 37 h 52"/>
                <a:gd name="T18" fmla="*/ 185 w 192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52">
                  <a:moveTo>
                    <a:pt x="185" y="52"/>
                  </a:moveTo>
                  <a:cubicBezTo>
                    <a:pt x="65" y="52"/>
                    <a:pt x="65" y="52"/>
                    <a:pt x="65" y="52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118" y="30"/>
                    <a:pt x="186" y="37"/>
                  </a:cubicBezTo>
                  <a:cubicBezTo>
                    <a:pt x="192" y="38"/>
                    <a:pt x="185" y="52"/>
                    <a:pt x="185" y="52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1" name="Freeform 10"/>
            <p:cNvSpPr/>
            <p:nvPr/>
          </p:nvSpPr>
          <p:spPr bwMode="auto">
            <a:xfrm>
              <a:off x="3682891" y="2305215"/>
              <a:ext cx="238602" cy="274910"/>
            </a:xfrm>
            <a:custGeom>
              <a:avLst/>
              <a:gdLst>
                <a:gd name="T0" fmla="*/ 0 w 184"/>
                <a:gd name="T1" fmla="*/ 206 h 212"/>
                <a:gd name="T2" fmla="*/ 70 w 184"/>
                <a:gd name="T3" fmla="*/ 212 h 212"/>
                <a:gd name="T4" fmla="*/ 184 w 184"/>
                <a:gd name="T5" fmla="*/ 0 h 212"/>
                <a:gd name="T6" fmla="*/ 150 w 184"/>
                <a:gd name="T7" fmla="*/ 0 h 212"/>
                <a:gd name="T8" fmla="*/ 32 w 184"/>
                <a:gd name="T9" fmla="*/ 144 h 212"/>
                <a:gd name="T10" fmla="*/ 0 w 184"/>
                <a:gd name="T11" fmla="*/ 20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212">
                  <a:moveTo>
                    <a:pt x="0" y="206"/>
                  </a:moveTo>
                  <a:lnTo>
                    <a:pt x="70" y="212"/>
                  </a:lnTo>
                  <a:lnTo>
                    <a:pt x="184" y="0"/>
                  </a:lnTo>
                  <a:lnTo>
                    <a:pt x="150" y="0"/>
                  </a:lnTo>
                  <a:lnTo>
                    <a:pt x="32" y="144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D7BCA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2" name="Freeform 11"/>
            <p:cNvSpPr/>
            <p:nvPr/>
          </p:nvSpPr>
          <p:spPr bwMode="auto">
            <a:xfrm>
              <a:off x="2524896" y="2018634"/>
              <a:ext cx="534260" cy="465533"/>
            </a:xfrm>
            <a:custGeom>
              <a:avLst/>
              <a:gdLst>
                <a:gd name="T0" fmla="*/ 0 w 412"/>
                <a:gd name="T1" fmla="*/ 315 h 359"/>
                <a:gd name="T2" fmla="*/ 86 w 412"/>
                <a:gd name="T3" fmla="*/ 227 h 359"/>
                <a:gd name="T4" fmla="*/ 212 w 412"/>
                <a:gd name="T5" fmla="*/ 0 h 359"/>
                <a:gd name="T6" fmla="*/ 360 w 412"/>
                <a:gd name="T7" fmla="*/ 26 h 359"/>
                <a:gd name="T8" fmla="*/ 412 w 412"/>
                <a:gd name="T9" fmla="*/ 168 h 359"/>
                <a:gd name="T10" fmla="*/ 362 w 412"/>
                <a:gd name="T11" fmla="*/ 221 h 359"/>
                <a:gd name="T12" fmla="*/ 356 w 412"/>
                <a:gd name="T13" fmla="*/ 291 h 359"/>
                <a:gd name="T14" fmla="*/ 310 w 412"/>
                <a:gd name="T15" fmla="*/ 281 h 359"/>
                <a:gd name="T16" fmla="*/ 254 w 412"/>
                <a:gd name="T17" fmla="*/ 335 h 359"/>
                <a:gd name="T18" fmla="*/ 194 w 412"/>
                <a:gd name="T19" fmla="*/ 323 h 359"/>
                <a:gd name="T20" fmla="*/ 154 w 412"/>
                <a:gd name="T21" fmla="*/ 359 h 359"/>
                <a:gd name="T22" fmla="*/ 0 w 412"/>
                <a:gd name="T23" fmla="*/ 315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359">
                  <a:moveTo>
                    <a:pt x="0" y="315"/>
                  </a:moveTo>
                  <a:lnTo>
                    <a:pt x="86" y="227"/>
                  </a:lnTo>
                  <a:lnTo>
                    <a:pt x="212" y="0"/>
                  </a:lnTo>
                  <a:lnTo>
                    <a:pt x="360" y="26"/>
                  </a:lnTo>
                  <a:lnTo>
                    <a:pt x="412" y="168"/>
                  </a:lnTo>
                  <a:lnTo>
                    <a:pt x="362" y="221"/>
                  </a:lnTo>
                  <a:lnTo>
                    <a:pt x="356" y="291"/>
                  </a:lnTo>
                  <a:lnTo>
                    <a:pt x="310" y="281"/>
                  </a:lnTo>
                  <a:lnTo>
                    <a:pt x="254" y="335"/>
                  </a:lnTo>
                  <a:lnTo>
                    <a:pt x="194" y="323"/>
                  </a:lnTo>
                  <a:lnTo>
                    <a:pt x="154" y="359"/>
                  </a:lnTo>
                  <a:lnTo>
                    <a:pt x="0" y="315"/>
                  </a:lnTo>
                  <a:close/>
                </a:path>
              </a:pathLst>
            </a:custGeom>
            <a:solidFill>
              <a:srgbClr val="D7BCA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3" name="Freeform 12"/>
            <p:cNvSpPr/>
            <p:nvPr/>
          </p:nvSpPr>
          <p:spPr bwMode="auto">
            <a:xfrm>
              <a:off x="2605295" y="1992699"/>
              <a:ext cx="542040" cy="328077"/>
            </a:xfrm>
            <a:custGeom>
              <a:avLst/>
              <a:gdLst>
                <a:gd name="T0" fmla="*/ 18 w 209"/>
                <a:gd name="T1" fmla="*/ 126 h 126"/>
                <a:gd name="T2" fmla="*/ 0 w 209"/>
                <a:gd name="T3" fmla="*/ 122 h 126"/>
                <a:gd name="T4" fmla="*/ 29 w 209"/>
                <a:gd name="T5" fmla="*/ 35 h 126"/>
                <a:gd name="T6" fmla="*/ 94 w 209"/>
                <a:gd name="T7" fmla="*/ 1 h 126"/>
                <a:gd name="T8" fmla="*/ 191 w 209"/>
                <a:gd name="T9" fmla="*/ 44 h 126"/>
                <a:gd name="T10" fmla="*/ 181 w 209"/>
                <a:gd name="T11" fmla="*/ 102 h 126"/>
                <a:gd name="T12" fmla="*/ 127 w 209"/>
                <a:gd name="T13" fmla="*/ 76 h 126"/>
                <a:gd name="T14" fmla="*/ 82 w 209"/>
                <a:gd name="T15" fmla="*/ 88 h 126"/>
                <a:gd name="T16" fmla="*/ 66 w 209"/>
                <a:gd name="T17" fmla="*/ 66 h 126"/>
                <a:gd name="T18" fmla="*/ 50 w 209"/>
                <a:gd name="T19" fmla="*/ 84 h 126"/>
                <a:gd name="T20" fmla="*/ 55 w 209"/>
                <a:gd name="T21" fmla="*/ 93 h 126"/>
                <a:gd name="T22" fmla="*/ 18 w 209"/>
                <a:gd name="T2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9" h="126">
                  <a:moveTo>
                    <a:pt x="18" y="126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17" y="55"/>
                    <a:pt x="29" y="35"/>
                  </a:cubicBezTo>
                  <a:cubicBezTo>
                    <a:pt x="48" y="0"/>
                    <a:pt x="94" y="1"/>
                    <a:pt x="94" y="1"/>
                  </a:cubicBezTo>
                  <a:cubicBezTo>
                    <a:pt x="94" y="1"/>
                    <a:pt x="162" y="11"/>
                    <a:pt x="191" y="44"/>
                  </a:cubicBezTo>
                  <a:cubicBezTo>
                    <a:pt x="209" y="66"/>
                    <a:pt x="181" y="102"/>
                    <a:pt x="181" y="102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2" y="88"/>
                    <a:pt x="75" y="66"/>
                    <a:pt x="66" y="66"/>
                  </a:cubicBezTo>
                  <a:cubicBezTo>
                    <a:pt x="62" y="66"/>
                    <a:pt x="49" y="76"/>
                    <a:pt x="50" y="84"/>
                  </a:cubicBezTo>
                  <a:cubicBezTo>
                    <a:pt x="50" y="86"/>
                    <a:pt x="55" y="93"/>
                    <a:pt x="55" y="93"/>
                  </a:cubicBezTo>
                  <a:lnTo>
                    <a:pt x="18" y="126"/>
                  </a:lnTo>
                  <a:close/>
                </a:path>
              </a:pathLst>
            </a:custGeom>
            <a:solidFill>
              <a:srgbClr val="302B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4" name="Freeform 13"/>
            <p:cNvSpPr/>
            <p:nvPr/>
          </p:nvSpPr>
          <p:spPr bwMode="auto">
            <a:xfrm>
              <a:off x="609600" y="3228499"/>
              <a:ext cx="1502931" cy="998495"/>
            </a:xfrm>
            <a:custGeom>
              <a:avLst/>
              <a:gdLst>
                <a:gd name="T0" fmla="*/ 579 w 579"/>
                <a:gd name="T1" fmla="*/ 132 h 384"/>
                <a:gd name="T2" fmla="*/ 573 w 579"/>
                <a:gd name="T3" fmla="*/ 109 h 384"/>
                <a:gd name="T4" fmla="*/ 128 w 579"/>
                <a:gd name="T5" fmla="*/ 381 h 384"/>
                <a:gd name="T6" fmla="*/ 100 w 579"/>
                <a:gd name="T7" fmla="*/ 384 h 384"/>
                <a:gd name="T8" fmla="*/ 18 w 579"/>
                <a:gd name="T9" fmla="*/ 360 h 384"/>
                <a:gd name="T10" fmla="*/ 549 w 579"/>
                <a:gd name="T11" fmla="*/ 0 h 384"/>
                <a:gd name="T12" fmla="*/ 579 w 579"/>
                <a:gd name="T13" fmla="*/ 132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384">
                  <a:moveTo>
                    <a:pt x="579" y="132"/>
                  </a:moveTo>
                  <a:cubicBezTo>
                    <a:pt x="573" y="109"/>
                    <a:pt x="573" y="109"/>
                    <a:pt x="573" y="109"/>
                  </a:cubicBezTo>
                  <a:cubicBezTo>
                    <a:pt x="128" y="381"/>
                    <a:pt x="128" y="381"/>
                    <a:pt x="128" y="381"/>
                  </a:cubicBezTo>
                  <a:cubicBezTo>
                    <a:pt x="128" y="381"/>
                    <a:pt x="127" y="384"/>
                    <a:pt x="100" y="384"/>
                  </a:cubicBezTo>
                  <a:cubicBezTo>
                    <a:pt x="59" y="384"/>
                    <a:pt x="0" y="373"/>
                    <a:pt x="18" y="360"/>
                  </a:cubicBezTo>
                  <a:cubicBezTo>
                    <a:pt x="350" y="139"/>
                    <a:pt x="495" y="39"/>
                    <a:pt x="549" y="0"/>
                  </a:cubicBezTo>
                  <a:lnTo>
                    <a:pt x="579" y="132"/>
                  </a:lnTo>
                  <a:close/>
                </a:path>
              </a:pathLst>
            </a:custGeom>
            <a:solidFill>
              <a:schemeClr val="bg2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5" name="Freeform 14"/>
            <p:cNvSpPr/>
            <p:nvPr/>
          </p:nvSpPr>
          <p:spPr bwMode="auto">
            <a:xfrm>
              <a:off x="1483608" y="3176629"/>
              <a:ext cx="1002386" cy="1055552"/>
            </a:xfrm>
            <a:custGeom>
              <a:avLst/>
              <a:gdLst>
                <a:gd name="T0" fmla="*/ 386 w 386"/>
                <a:gd name="T1" fmla="*/ 242 h 406"/>
                <a:gd name="T2" fmla="*/ 140 w 386"/>
                <a:gd name="T3" fmla="*/ 397 h 406"/>
                <a:gd name="T4" fmla="*/ 12 w 386"/>
                <a:gd name="T5" fmla="*/ 389 h 406"/>
                <a:gd name="T6" fmla="*/ 260 w 386"/>
                <a:gd name="T7" fmla="*/ 230 h 406"/>
                <a:gd name="T8" fmla="*/ 242 w 386"/>
                <a:gd name="T9" fmla="*/ 152 h 406"/>
                <a:gd name="T10" fmla="*/ 212 w 386"/>
                <a:gd name="T11" fmla="*/ 20 h 406"/>
                <a:gd name="T12" fmla="*/ 241 w 386"/>
                <a:gd name="T13" fmla="*/ 0 h 406"/>
                <a:gd name="T14" fmla="*/ 352 w 386"/>
                <a:gd name="T15" fmla="*/ 0 h 406"/>
                <a:gd name="T16" fmla="*/ 386 w 386"/>
                <a:gd name="T17" fmla="*/ 242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6" h="406">
                  <a:moveTo>
                    <a:pt x="386" y="242"/>
                  </a:moveTo>
                  <a:cubicBezTo>
                    <a:pt x="140" y="397"/>
                    <a:pt x="140" y="397"/>
                    <a:pt x="140" y="397"/>
                  </a:cubicBezTo>
                  <a:cubicBezTo>
                    <a:pt x="104" y="406"/>
                    <a:pt x="0" y="405"/>
                    <a:pt x="12" y="389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12" y="20"/>
                    <a:pt x="212" y="20"/>
                    <a:pt x="212" y="20"/>
                  </a:cubicBezTo>
                  <a:cubicBezTo>
                    <a:pt x="233" y="5"/>
                    <a:pt x="241" y="0"/>
                    <a:pt x="241" y="0"/>
                  </a:cubicBezTo>
                  <a:cubicBezTo>
                    <a:pt x="352" y="0"/>
                    <a:pt x="352" y="0"/>
                    <a:pt x="352" y="0"/>
                  </a:cubicBezTo>
                  <a:lnTo>
                    <a:pt x="386" y="24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6" name="Freeform 15"/>
            <p:cNvSpPr/>
            <p:nvPr/>
          </p:nvSpPr>
          <p:spPr bwMode="auto">
            <a:xfrm>
              <a:off x="2514522" y="2370052"/>
              <a:ext cx="254162" cy="67431"/>
            </a:xfrm>
            <a:custGeom>
              <a:avLst/>
              <a:gdLst>
                <a:gd name="T0" fmla="*/ 0 w 196"/>
                <a:gd name="T1" fmla="*/ 52 h 52"/>
                <a:gd name="T2" fmla="*/ 46 w 196"/>
                <a:gd name="T3" fmla="*/ 0 h 52"/>
                <a:gd name="T4" fmla="*/ 196 w 196"/>
                <a:gd name="T5" fmla="*/ 52 h 52"/>
                <a:gd name="T6" fmla="*/ 0 w 196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6" h="52">
                  <a:moveTo>
                    <a:pt x="0" y="52"/>
                  </a:moveTo>
                  <a:lnTo>
                    <a:pt x="46" y="0"/>
                  </a:lnTo>
                  <a:lnTo>
                    <a:pt x="196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7" name="Freeform 16"/>
            <p:cNvSpPr/>
            <p:nvPr/>
          </p:nvSpPr>
          <p:spPr bwMode="auto">
            <a:xfrm>
              <a:off x="2797213" y="2148309"/>
              <a:ext cx="111520" cy="111520"/>
            </a:xfrm>
            <a:custGeom>
              <a:avLst/>
              <a:gdLst>
                <a:gd name="T0" fmla="*/ 22 w 86"/>
                <a:gd name="T1" fmla="*/ 86 h 86"/>
                <a:gd name="T2" fmla="*/ 0 w 86"/>
                <a:gd name="T3" fmla="*/ 64 h 86"/>
                <a:gd name="T4" fmla="*/ 66 w 86"/>
                <a:gd name="T5" fmla="*/ 0 h 86"/>
                <a:gd name="T6" fmla="*/ 86 w 86"/>
                <a:gd name="T7" fmla="*/ 22 h 86"/>
                <a:gd name="T8" fmla="*/ 22 w 8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6">
                  <a:moveTo>
                    <a:pt x="22" y="86"/>
                  </a:moveTo>
                  <a:lnTo>
                    <a:pt x="0" y="64"/>
                  </a:lnTo>
                  <a:lnTo>
                    <a:pt x="66" y="0"/>
                  </a:lnTo>
                  <a:lnTo>
                    <a:pt x="86" y="22"/>
                  </a:lnTo>
                  <a:lnTo>
                    <a:pt x="22" y="86"/>
                  </a:lnTo>
                  <a:close/>
                </a:path>
              </a:pathLst>
            </a:custGeom>
            <a:solidFill>
              <a:srgbClr val="302B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1853181" y="2424515"/>
              <a:ext cx="1910109" cy="1042585"/>
            </a:xfrm>
            <a:custGeom>
              <a:avLst/>
              <a:gdLst>
                <a:gd name="T0" fmla="*/ 0 w 1473"/>
                <a:gd name="T1" fmla="*/ 708 h 804"/>
                <a:gd name="T2" fmla="*/ 400 w 1473"/>
                <a:gd name="T3" fmla="*/ 0 h 804"/>
                <a:gd name="T4" fmla="*/ 1473 w 1473"/>
                <a:gd name="T5" fmla="*/ 12 h 804"/>
                <a:gd name="T6" fmla="*/ 1415 w 1473"/>
                <a:gd name="T7" fmla="*/ 136 h 804"/>
                <a:gd name="T8" fmla="*/ 736 w 1473"/>
                <a:gd name="T9" fmla="*/ 243 h 804"/>
                <a:gd name="T10" fmla="*/ 452 w 1473"/>
                <a:gd name="T11" fmla="*/ 804 h 804"/>
                <a:gd name="T12" fmla="*/ 0 w 1473"/>
                <a:gd name="T13" fmla="*/ 708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3" h="804">
                  <a:moveTo>
                    <a:pt x="0" y="708"/>
                  </a:moveTo>
                  <a:lnTo>
                    <a:pt x="400" y="0"/>
                  </a:lnTo>
                  <a:lnTo>
                    <a:pt x="1473" y="12"/>
                  </a:lnTo>
                  <a:lnTo>
                    <a:pt x="1415" y="136"/>
                  </a:lnTo>
                  <a:lnTo>
                    <a:pt x="736" y="243"/>
                  </a:lnTo>
                  <a:lnTo>
                    <a:pt x="452" y="804"/>
                  </a:lnTo>
                  <a:lnTo>
                    <a:pt x="0" y="7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79" name="矩形 78"/>
          <p:cNvSpPr/>
          <p:nvPr/>
        </p:nvSpPr>
        <p:spPr>
          <a:xfrm>
            <a:off x="8222101" y="1873648"/>
            <a:ext cx="2236338" cy="874349"/>
          </a:xfrm>
          <a:prstGeom prst="rect">
            <a:avLst/>
          </a:prstGeom>
          <a:noFill/>
          <a:ln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0" name="直接连接符 79"/>
          <p:cNvCxnSpPr/>
          <p:nvPr/>
        </p:nvCxnSpPr>
        <p:spPr>
          <a:xfrm flipH="1">
            <a:off x="9426846" y="2802533"/>
            <a:ext cx="41433" cy="69714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文本框 80"/>
          <p:cNvSpPr txBox="1"/>
          <p:nvPr/>
        </p:nvSpPr>
        <p:spPr>
          <a:xfrm>
            <a:off x="8315088" y="1903885"/>
            <a:ext cx="323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党办：李卿功</a:t>
            </a:r>
            <a:endParaRPr lang="en-US" altLang="zh-CN" sz="2400" dirty="0"/>
          </a:p>
          <a:p>
            <a:r>
              <a:rPr lang="zh-CN" altLang="en-US" sz="2400" dirty="0"/>
              <a:t>校办：张玉珠</a:t>
            </a:r>
          </a:p>
        </p:txBody>
      </p:sp>
      <p:cxnSp>
        <p:nvCxnSpPr>
          <p:cNvPr id="82" name="直接连接符 81"/>
          <p:cNvCxnSpPr/>
          <p:nvPr/>
        </p:nvCxnSpPr>
        <p:spPr>
          <a:xfrm>
            <a:off x="11051421" y="4291326"/>
            <a:ext cx="19244" cy="92470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82"/>
          <p:cNvSpPr/>
          <p:nvPr/>
        </p:nvSpPr>
        <p:spPr>
          <a:xfrm>
            <a:off x="10138873" y="5187630"/>
            <a:ext cx="1651349" cy="874349"/>
          </a:xfrm>
          <a:prstGeom prst="rect">
            <a:avLst/>
          </a:prstGeom>
          <a:noFill/>
          <a:ln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文本框 83"/>
          <p:cNvSpPr txBox="1"/>
          <p:nvPr/>
        </p:nvSpPr>
        <p:spPr>
          <a:xfrm>
            <a:off x="10532770" y="5388524"/>
            <a:ext cx="11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武智</a:t>
            </a:r>
          </a:p>
        </p:txBody>
      </p:sp>
      <p:sp>
        <p:nvSpPr>
          <p:cNvPr id="85" name="文本占位符 9">
            <a:extLst>
              <a:ext uri="{FF2B5EF4-FFF2-40B4-BE49-F238E27FC236}">
                <a16:creationId xmlns:a16="http://schemas.microsoft.com/office/drawing/2014/main" id="{663B8227-9A23-4715-8929-A0FAC3A03C26}"/>
              </a:ext>
            </a:extLst>
          </p:cNvPr>
          <p:cNvSpPr txBox="1">
            <a:spLocks/>
          </p:cNvSpPr>
          <p:nvPr/>
        </p:nvSpPr>
        <p:spPr>
          <a:xfrm>
            <a:off x="350262" y="126403"/>
            <a:ext cx="11070946" cy="834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lang="zh-CN" altLang="en-US" sz="2400" b="1" kern="1200" dirty="0" smtClean="0">
                <a:solidFill>
                  <a:srgbClr val="31437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</p:spTree>
    <p:extLst>
      <p:ext uri="{BB962C8B-B14F-4D97-AF65-F5344CB8AC3E}">
        <p14:creationId xmlns:p14="http://schemas.microsoft.com/office/powerpoint/2010/main" val="3085280215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八、红头纸有什么区别？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62222" y="2549345"/>
            <a:ext cx="2237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玉珠啊，给领导报材料用套红的纸印刷比较正规吧？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6"/>
            <a:ext cx="2536040" cy="1364590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398262" y="1748748"/>
            <a:ext cx="3975632" cy="3948668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672496" y="1773675"/>
            <a:ext cx="4141700" cy="3948669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F2D1968-E875-4046-9AB2-3AF3A6801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4CEF154-8492-463B-AD3C-3CCEB9B42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19" y="1982769"/>
            <a:ext cx="3660501" cy="353048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38467C6-41C8-4880-B39E-E8E6BBA79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42" y="1789743"/>
            <a:ext cx="4098488" cy="386667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7802B83-630D-4D34-94DB-DEE4B4497493}"/>
              </a:ext>
            </a:extLst>
          </p:cNvPr>
          <p:cNvSpPr/>
          <p:nvPr/>
        </p:nvSpPr>
        <p:spPr>
          <a:xfrm>
            <a:off x="3291791" y="6049353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上行文要标注签发人，</a:t>
            </a:r>
            <a:r>
              <a:rPr lang="zh-CN" altLang="en-US" dirty="0"/>
              <a:t>只标姓名，</a:t>
            </a:r>
            <a:r>
              <a:rPr lang="zh-CN" altLang="zh-CN" dirty="0"/>
              <a:t>不</a:t>
            </a:r>
            <a:r>
              <a:rPr lang="zh-CN" altLang="en-US" dirty="0"/>
              <a:t>标职务。</a:t>
            </a:r>
          </a:p>
        </p:txBody>
      </p:sp>
    </p:spTree>
    <p:extLst>
      <p:ext uri="{BB962C8B-B14F-4D97-AF65-F5344CB8AC3E}">
        <p14:creationId xmlns:p14="http://schemas.microsoft.com/office/powerpoint/2010/main" val="916370442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八、红头纸有什么区别？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62222" y="2549345"/>
            <a:ext cx="2237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玉珠啊，给领导报材料用套红的纸印刷比较正规吧？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874575" y="1748747"/>
            <a:ext cx="293571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学校给教育部报送文件，用哪个？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面向校内发文用哪个？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39" y="3697341"/>
            <a:ext cx="4672670" cy="19407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55" y="1748746"/>
            <a:ext cx="4996038" cy="19326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713394" y="1748747"/>
            <a:ext cx="3127376" cy="3905293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044057" y="1748747"/>
            <a:ext cx="4864834" cy="3905293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AED3B31-A6B1-43BD-B20F-4C787C4BC5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88003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八、红头纸有什么区别？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62222" y="2549345"/>
            <a:ext cx="2237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玉珠啊，给领导报材料用套红的纸印刷比较正规吧？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810243" y="1748747"/>
            <a:ext cx="300004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函件形式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教育部司局与高校联系为什么用函件的形式？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87" y="4228415"/>
            <a:ext cx="5218672" cy="17029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02" y="1747072"/>
            <a:ext cx="4978802" cy="234103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713394" y="1748747"/>
            <a:ext cx="3127376" cy="4182604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959909" y="1747073"/>
            <a:ext cx="5139049" cy="4184278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F2D1968-E875-4046-9AB2-3AF3A680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6114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九、发文字号如何确定？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01707" y="2703234"/>
            <a:ext cx="2237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玉珠啊，发文字号怎么定啊？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014061" y="1793787"/>
            <a:ext cx="5101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以下哪个发文字号是正确的？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86020" y="2883906"/>
            <a:ext cx="4153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3600" b="1" dirty="0">
              <a:solidFill>
                <a:srgbClr val="FF0000"/>
              </a:solidFill>
            </a:endParaRPr>
          </a:p>
          <a:p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23163" y="3541419"/>
            <a:ext cx="4215216" cy="2341206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884833" y="3626350"/>
            <a:ext cx="42152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200" dirty="0">
                <a:solidFill>
                  <a:srgbClr val="FFC000"/>
                </a:solidFill>
              </a:rPr>
              <a:t>校财字</a:t>
            </a:r>
            <a:r>
              <a:rPr lang="en-US" altLang="zh-CN" sz="3200" dirty="0"/>
              <a:t>〔</a:t>
            </a:r>
            <a:r>
              <a:rPr lang="en-US" altLang="zh-CN" sz="3200" dirty="0">
                <a:solidFill>
                  <a:srgbClr val="FF0000"/>
                </a:solidFill>
              </a:rPr>
              <a:t>2022</a:t>
            </a:r>
            <a:r>
              <a:rPr lang="en-US" altLang="zh-CN" sz="3200" dirty="0"/>
              <a:t>〕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01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号</a:t>
            </a:r>
            <a:endParaRPr lang="en-US" altLang="zh-CN" sz="3200" dirty="0">
              <a:solidFill>
                <a:schemeClr val="accent6">
                  <a:lumMod val="75000"/>
                </a:schemeClr>
              </a:solidFill>
            </a:endParaRPr>
          </a:p>
          <a:p>
            <a:pPr lvl="0">
              <a:defRPr/>
            </a:pPr>
            <a:r>
              <a:rPr lang="zh-CN" altLang="en-US" sz="3200" dirty="0">
                <a:solidFill>
                  <a:srgbClr val="FFC000"/>
                </a:solidFill>
              </a:rPr>
              <a:t>校财字</a:t>
            </a:r>
            <a:r>
              <a:rPr lang="en-US" altLang="zh-CN" sz="3200" dirty="0"/>
              <a:t>{</a:t>
            </a:r>
            <a:r>
              <a:rPr lang="en-US" altLang="zh-CN" sz="3200" dirty="0">
                <a:solidFill>
                  <a:srgbClr val="FF0000"/>
                </a:solidFill>
              </a:rPr>
              <a:t>2022</a:t>
            </a:r>
            <a:r>
              <a:rPr lang="en-US" altLang="zh-CN" sz="3200" dirty="0"/>
              <a:t>}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号</a:t>
            </a:r>
            <a:endParaRPr lang="en-US" altLang="zh-CN" sz="32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zh-CN" altLang="en-US" sz="3200" dirty="0">
                <a:solidFill>
                  <a:srgbClr val="FFC000"/>
                </a:solidFill>
              </a:rPr>
              <a:t>校财字</a:t>
            </a:r>
            <a:r>
              <a:rPr lang="en-US" altLang="zh-CN" sz="3200" dirty="0"/>
              <a:t>〔</a:t>
            </a:r>
            <a:r>
              <a:rPr lang="en-US" altLang="zh-CN" sz="3200" dirty="0">
                <a:solidFill>
                  <a:srgbClr val="FF0000"/>
                </a:solidFill>
              </a:rPr>
              <a:t>2022</a:t>
            </a:r>
            <a:r>
              <a:rPr lang="en-US" altLang="zh-CN" sz="3200" dirty="0"/>
              <a:t>〕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号</a:t>
            </a:r>
            <a:endParaRPr lang="en-US" altLang="zh-CN" sz="32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zh-CN" altLang="en-US" sz="3200" dirty="0">
                <a:solidFill>
                  <a:srgbClr val="FFC000"/>
                </a:solidFill>
              </a:rPr>
              <a:t>校财字</a:t>
            </a:r>
            <a:r>
              <a:rPr lang="en-US" altLang="zh-CN" sz="3200" dirty="0"/>
              <a:t>[</a:t>
            </a:r>
            <a:r>
              <a:rPr lang="en-US" altLang="zh-CN" sz="3200" dirty="0">
                <a:solidFill>
                  <a:srgbClr val="FF0000"/>
                </a:solidFill>
              </a:rPr>
              <a:t>2022</a:t>
            </a:r>
            <a:r>
              <a:rPr lang="en-US" altLang="zh-CN" sz="3200" dirty="0"/>
              <a:t>]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第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号</a:t>
            </a:r>
            <a:endParaRPr lang="en-US" altLang="zh-C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B555AFF-E3A1-4615-AD41-B256086A7A11}"/>
              </a:ext>
            </a:extLst>
          </p:cNvPr>
          <p:cNvSpPr txBox="1"/>
          <p:nvPr/>
        </p:nvSpPr>
        <p:spPr>
          <a:xfrm>
            <a:off x="3131441" y="3861753"/>
            <a:ext cx="22148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/>
              <a:t>※六角括号</a:t>
            </a:r>
            <a:r>
              <a:rPr lang="en-US" altLang="zh-CN" sz="2000" dirty="0"/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〔</a:t>
            </a:r>
            <a:r>
              <a:rPr lang="en-US" altLang="zh-CN" sz="2000" b="1" dirty="0"/>
              <a:t>  </a:t>
            </a:r>
            <a:r>
              <a:rPr lang="en-US" altLang="zh-CN" sz="2000" b="1" dirty="0">
                <a:solidFill>
                  <a:srgbClr val="FF0000"/>
                </a:solidFill>
              </a:rPr>
              <a:t>〕</a:t>
            </a:r>
            <a:endParaRPr lang="en-US" altLang="zh-CN" sz="2000" dirty="0"/>
          </a:p>
          <a:p>
            <a:r>
              <a:rPr lang="zh-CN" altLang="zh-CN" sz="2000" dirty="0"/>
              <a:t>※不编虚位</a:t>
            </a:r>
            <a:r>
              <a:rPr lang="zh-CN" altLang="en-US" sz="2000" dirty="0"/>
              <a:t>  </a:t>
            </a:r>
            <a:r>
              <a:rPr lang="en-US" altLang="zh-CN" sz="2000" dirty="0"/>
              <a:t>01</a:t>
            </a:r>
            <a:r>
              <a:rPr lang="zh-CN" altLang="en-US" sz="2000" dirty="0"/>
              <a:t>号</a:t>
            </a:r>
            <a:r>
              <a:rPr lang="en-US" altLang="zh-CN" sz="2000" dirty="0"/>
              <a:t> </a:t>
            </a:r>
            <a:r>
              <a:rPr lang="zh-CN" altLang="en-US" sz="2000" dirty="0"/>
              <a:t> </a:t>
            </a:r>
            <a:endParaRPr lang="zh-CN" altLang="zh-CN" sz="2000" dirty="0"/>
          </a:p>
          <a:p>
            <a:r>
              <a:rPr lang="zh-CN" altLang="zh-CN" sz="2000" dirty="0"/>
              <a:t>※不加第</a:t>
            </a:r>
            <a:r>
              <a:rPr lang="en-US" altLang="zh-CN" sz="2000" dirty="0"/>
              <a:t>    </a:t>
            </a:r>
            <a:r>
              <a:rPr lang="zh-CN" altLang="en-US" sz="2000" dirty="0"/>
              <a:t>第</a:t>
            </a:r>
            <a:r>
              <a:rPr lang="en-US" altLang="zh-CN" sz="2000" dirty="0"/>
              <a:t>1</a:t>
            </a:r>
            <a:r>
              <a:rPr lang="zh-CN" altLang="en-US" sz="2000" dirty="0"/>
              <a:t>号</a:t>
            </a:r>
            <a:endParaRPr lang="en-US" altLang="zh-CN" sz="2000" dirty="0"/>
          </a:p>
          <a:p>
            <a:endParaRPr lang="en-US" altLang="zh-CN" sz="2000" b="1" dirty="0"/>
          </a:p>
          <a:p>
            <a:r>
              <a:rPr lang="zh-CN" altLang="en-US" sz="2000" b="1" dirty="0"/>
              <a:t>插入</a:t>
            </a:r>
            <a:r>
              <a:rPr lang="en-US" altLang="zh-CN" sz="2000" b="1" dirty="0"/>
              <a:t>-</a:t>
            </a:r>
            <a:r>
              <a:rPr lang="zh-CN" altLang="en-US" sz="2000" b="1" dirty="0"/>
              <a:t>符号</a:t>
            </a:r>
            <a:r>
              <a:rPr lang="en-US" altLang="zh-CN" sz="2000" b="1" dirty="0"/>
              <a:t>-</a:t>
            </a:r>
            <a:r>
              <a:rPr lang="zh-CN" altLang="en-US" sz="2000" b="1" dirty="0"/>
              <a:t>子集</a:t>
            </a:r>
            <a:r>
              <a:rPr lang="en-US" altLang="zh-CN" sz="2000" b="1" dirty="0"/>
              <a:t>-CJK</a:t>
            </a:r>
            <a:r>
              <a:rPr lang="zh-CN" altLang="en-US" sz="2000" b="1" dirty="0"/>
              <a:t>符号和标点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201A3E6-6FC5-4708-9D83-ECC4C463375B}"/>
              </a:ext>
            </a:extLst>
          </p:cNvPr>
          <p:cNvSpPr/>
          <p:nvPr/>
        </p:nvSpPr>
        <p:spPr>
          <a:xfrm>
            <a:off x="3099357" y="3770365"/>
            <a:ext cx="2153205" cy="1203777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8DAE11F-796F-4230-9418-27C4657C2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9793001-E3E8-4DF9-8FEA-54ECFC6F6BEF}"/>
              </a:ext>
            </a:extLst>
          </p:cNvPr>
          <p:cNvSpPr/>
          <p:nvPr/>
        </p:nvSpPr>
        <p:spPr>
          <a:xfrm>
            <a:off x="4175960" y="2527720"/>
            <a:ext cx="5894163" cy="646332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B889F49-3FFF-41BD-9EA3-605FED013ADC}"/>
              </a:ext>
            </a:extLst>
          </p:cNvPr>
          <p:cNvSpPr txBox="1"/>
          <p:nvPr/>
        </p:nvSpPr>
        <p:spPr>
          <a:xfrm>
            <a:off x="4181295" y="2659108"/>
            <a:ext cx="6024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/>
              <a:t>发文字号</a:t>
            </a:r>
            <a:r>
              <a:rPr lang="zh-CN" altLang="en-US" sz="2000" dirty="0"/>
              <a:t>由</a:t>
            </a:r>
            <a:r>
              <a:rPr lang="zh-CN" altLang="en-US" sz="2000" dirty="0">
                <a:solidFill>
                  <a:schemeClr val="accent2"/>
                </a:solidFill>
              </a:rPr>
              <a:t>发文机构代字</a:t>
            </a:r>
            <a:r>
              <a:rPr lang="zh-CN" altLang="en-US" sz="2000" dirty="0"/>
              <a:t>、</a:t>
            </a:r>
            <a:r>
              <a:rPr lang="zh-CN" altLang="en-US" sz="2000" dirty="0">
                <a:solidFill>
                  <a:srgbClr val="FF0000"/>
                </a:solidFill>
              </a:rPr>
              <a:t>年份</a:t>
            </a:r>
            <a:r>
              <a:rPr lang="zh-CN" altLang="en-US" sz="2000" dirty="0"/>
              <a:t>、</a:t>
            </a:r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</a:rPr>
              <a:t>发文顺序号</a:t>
            </a:r>
            <a:r>
              <a:rPr lang="zh-CN" altLang="en-US" sz="2000" dirty="0"/>
              <a:t>组成。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40" descr="117">
            <a:extLst>
              <a:ext uri="{FF2B5EF4-FFF2-40B4-BE49-F238E27FC236}">
                <a16:creationId xmlns:a16="http://schemas.microsoft.com/office/drawing/2014/main" id="{E01FDE7A-DC76-4888-B0DA-DA8B7443A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67" y="5207618"/>
            <a:ext cx="735774" cy="69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8C1F2F6-415F-46CA-B51E-9436ADC406B5}"/>
              </a:ext>
            </a:extLst>
          </p:cNvPr>
          <p:cNvSpPr/>
          <p:nvPr/>
        </p:nvSpPr>
        <p:spPr>
          <a:xfrm>
            <a:off x="3099357" y="5060136"/>
            <a:ext cx="2153205" cy="785105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6A2FF2E-F610-4B1D-8BDC-4C601F34FC41}"/>
              </a:ext>
            </a:extLst>
          </p:cNvPr>
          <p:cNvCxnSpPr/>
          <p:nvPr/>
        </p:nvCxnSpPr>
        <p:spPr>
          <a:xfrm>
            <a:off x="5989983" y="4426226"/>
            <a:ext cx="28889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898ADD2-696B-4BC8-89AD-2D1A478A46AF}"/>
              </a:ext>
            </a:extLst>
          </p:cNvPr>
          <p:cNvCxnSpPr/>
          <p:nvPr/>
        </p:nvCxnSpPr>
        <p:spPr>
          <a:xfrm>
            <a:off x="5884833" y="5393635"/>
            <a:ext cx="323051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FBA59159-F890-4E67-BB84-D889B47A35DB}"/>
              </a:ext>
            </a:extLst>
          </p:cNvPr>
          <p:cNvCxnSpPr/>
          <p:nvPr/>
        </p:nvCxnSpPr>
        <p:spPr>
          <a:xfrm>
            <a:off x="6096000" y="3861753"/>
            <a:ext cx="323051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:a16="http://schemas.microsoft.com/office/drawing/2014/main" id="{A7F35765-91AE-421D-9314-811FB28C5F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33" y="4671893"/>
            <a:ext cx="496660" cy="5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49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十、盖章还能不规范？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01707" y="2703234"/>
            <a:ext cx="2237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玉珠老师，盖章怎么盖？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386020" y="2883906"/>
            <a:ext cx="4153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3600" b="1" dirty="0">
              <a:solidFill>
                <a:srgbClr val="FF0000"/>
              </a:solidFill>
            </a:endParaRPr>
          </a:p>
          <a:p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14924" y="2414910"/>
            <a:ext cx="4199112" cy="2708030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201A3E6-6FC5-4708-9D83-ECC4C463375B}"/>
              </a:ext>
            </a:extLst>
          </p:cNvPr>
          <p:cNvSpPr/>
          <p:nvPr/>
        </p:nvSpPr>
        <p:spPr>
          <a:xfrm>
            <a:off x="3875238" y="2386245"/>
            <a:ext cx="3029654" cy="2736695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8DAE11F-796F-4230-9418-27C4657C2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  <p:pic>
        <p:nvPicPr>
          <p:cNvPr id="16" name="Picture 40" descr="117">
            <a:extLst>
              <a:ext uri="{FF2B5EF4-FFF2-40B4-BE49-F238E27FC236}">
                <a16:creationId xmlns:a16="http://schemas.microsoft.com/office/drawing/2014/main" id="{E01FDE7A-DC76-4888-B0DA-DA8B7443A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29" y="4774222"/>
            <a:ext cx="735774" cy="69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1AB2A79-41B7-4C60-832F-9BAFBA8AE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24" y="2538026"/>
            <a:ext cx="4153546" cy="246179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ADC663AD-2EE9-4D1F-92AA-33BBCCA71F41}"/>
              </a:ext>
            </a:extLst>
          </p:cNvPr>
          <p:cNvSpPr/>
          <p:nvPr/>
        </p:nvSpPr>
        <p:spPr>
          <a:xfrm>
            <a:off x="3955568" y="2703234"/>
            <a:ext cx="290243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加盖印章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的公文，成文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一般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右空四字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编排。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1"/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在成文日期之上、以成文日期为准居中编排发文机关署名。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1"/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61232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4"/>
            <a:ext cx="11070946" cy="469954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/>
              <a:t>第一部分 公文基本情况</a:t>
            </a:r>
            <a:endParaRPr lang="zh-CN" altLang="en-US" sz="4000" dirty="0">
              <a:latin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一、什么是公文？</a:t>
            </a:r>
          </a:p>
        </p:txBody>
      </p:sp>
      <p:sp>
        <p:nvSpPr>
          <p:cNvPr id="3" name="矩形 2"/>
          <p:cNvSpPr/>
          <p:nvPr/>
        </p:nvSpPr>
        <p:spPr>
          <a:xfrm>
            <a:off x="2124226" y="2155834"/>
            <a:ext cx="874008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条例、规定、细则、办法是公文么？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计划、总结、简报、述职报告是公文么？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领导讲话、贺信、唁电是公文么？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决议、通知、请示是公文么？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0" i="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1409" y="1971477"/>
            <a:ext cx="8327967" cy="3867066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十、盖章还能不规范？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01707" y="2703234"/>
            <a:ext cx="2237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玉珠老师，盖章怎么盖？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386020" y="2883906"/>
            <a:ext cx="4153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3600" b="1" dirty="0">
              <a:solidFill>
                <a:srgbClr val="FF0000"/>
              </a:solidFill>
            </a:endParaRPr>
          </a:p>
          <a:p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80363" y="2057104"/>
            <a:ext cx="4786881" cy="3196007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8DAE11F-796F-4230-9418-27C4657C2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5BDEF70-4D36-48C6-A358-03A567E75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83746" y="1377902"/>
            <a:ext cx="2948377" cy="4544129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8394742-CC54-4444-A380-9E8CC6404E2D}"/>
              </a:ext>
            </a:extLst>
          </p:cNvPr>
          <p:cNvSpPr/>
          <p:nvPr/>
        </p:nvSpPr>
        <p:spPr>
          <a:xfrm>
            <a:off x="3934647" y="2128184"/>
            <a:ext cx="201061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1"/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印章端正、居中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，下压发文机关和成文日期。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1"/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1"/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印章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顶端距正文一行之内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44AFDAC-5D95-4BFA-B35F-315A13E7E930}"/>
              </a:ext>
            </a:extLst>
          </p:cNvPr>
          <p:cNvSpPr/>
          <p:nvPr/>
        </p:nvSpPr>
        <p:spPr>
          <a:xfrm>
            <a:off x="3783912" y="2051963"/>
            <a:ext cx="2161353" cy="3196007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40" descr="117">
            <a:extLst>
              <a:ext uri="{FF2B5EF4-FFF2-40B4-BE49-F238E27FC236}">
                <a16:creationId xmlns:a16="http://schemas.microsoft.com/office/drawing/2014/main" id="{BFC5D280-A79A-4AEF-987E-A71525838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38" y="4772644"/>
            <a:ext cx="735774" cy="69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287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十一、公文（收文）如何办理？</a:t>
            </a:r>
          </a:p>
        </p:txBody>
      </p:sp>
      <p:sp>
        <p:nvSpPr>
          <p:cNvPr id="8" name="Freeform 36"/>
          <p:cNvSpPr>
            <a:spLocks noEditPoints="1"/>
          </p:cNvSpPr>
          <p:nvPr/>
        </p:nvSpPr>
        <p:spPr bwMode="auto">
          <a:xfrm>
            <a:off x="2467207" y="3858928"/>
            <a:ext cx="1246175" cy="1251361"/>
          </a:xfrm>
          <a:custGeom>
            <a:avLst/>
            <a:gdLst>
              <a:gd name="T0" fmla="*/ 275 w 480"/>
              <a:gd name="T1" fmla="*/ 456 h 481"/>
              <a:gd name="T2" fmla="*/ 337 w 480"/>
              <a:gd name="T3" fmla="*/ 416 h 481"/>
              <a:gd name="T4" fmla="*/ 372 w 480"/>
              <a:gd name="T5" fmla="*/ 421 h 481"/>
              <a:gd name="T6" fmla="*/ 420 w 480"/>
              <a:gd name="T7" fmla="*/ 400 h 481"/>
              <a:gd name="T8" fmla="*/ 418 w 480"/>
              <a:gd name="T9" fmla="*/ 368 h 481"/>
              <a:gd name="T10" fmla="*/ 433 w 480"/>
              <a:gd name="T11" fmla="*/ 296 h 481"/>
              <a:gd name="T12" fmla="*/ 461 w 480"/>
              <a:gd name="T13" fmla="*/ 275 h 481"/>
              <a:gd name="T14" fmla="*/ 480 w 480"/>
              <a:gd name="T15" fmla="*/ 226 h 481"/>
              <a:gd name="T16" fmla="*/ 456 w 480"/>
              <a:gd name="T17" fmla="*/ 205 h 481"/>
              <a:gd name="T18" fmla="*/ 415 w 480"/>
              <a:gd name="T19" fmla="*/ 143 h 481"/>
              <a:gd name="T20" fmla="*/ 421 w 480"/>
              <a:gd name="T21" fmla="*/ 108 h 481"/>
              <a:gd name="T22" fmla="*/ 400 w 480"/>
              <a:gd name="T23" fmla="*/ 60 h 481"/>
              <a:gd name="T24" fmla="*/ 368 w 480"/>
              <a:gd name="T25" fmla="*/ 62 h 481"/>
              <a:gd name="T26" fmla="*/ 296 w 480"/>
              <a:gd name="T27" fmla="*/ 48 h 481"/>
              <a:gd name="T28" fmla="*/ 275 w 480"/>
              <a:gd name="T29" fmla="*/ 19 h 481"/>
              <a:gd name="T30" fmla="*/ 226 w 480"/>
              <a:gd name="T31" fmla="*/ 0 h 481"/>
              <a:gd name="T32" fmla="*/ 205 w 480"/>
              <a:gd name="T33" fmla="*/ 24 h 481"/>
              <a:gd name="T34" fmla="*/ 143 w 480"/>
              <a:gd name="T35" fmla="*/ 65 h 481"/>
              <a:gd name="T36" fmla="*/ 108 w 480"/>
              <a:gd name="T37" fmla="*/ 59 h 481"/>
              <a:gd name="T38" fmla="*/ 60 w 480"/>
              <a:gd name="T39" fmla="*/ 80 h 481"/>
              <a:gd name="T40" fmla="*/ 62 w 480"/>
              <a:gd name="T41" fmla="*/ 112 h 481"/>
              <a:gd name="T42" fmla="*/ 48 w 480"/>
              <a:gd name="T43" fmla="*/ 185 h 481"/>
              <a:gd name="T44" fmla="*/ 19 w 480"/>
              <a:gd name="T45" fmla="*/ 205 h 481"/>
              <a:gd name="T46" fmla="*/ 0 w 480"/>
              <a:gd name="T47" fmla="*/ 254 h 481"/>
              <a:gd name="T48" fmla="*/ 24 w 480"/>
              <a:gd name="T49" fmla="*/ 276 h 481"/>
              <a:gd name="T50" fmla="*/ 65 w 480"/>
              <a:gd name="T51" fmla="*/ 337 h 481"/>
              <a:gd name="T52" fmla="*/ 59 w 480"/>
              <a:gd name="T53" fmla="*/ 372 h 481"/>
              <a:gd name="T54" fmla="*/ 80 w 480"/>
              <a:gd name="T55" fmla="*/ 420 h 481"/>
              <a:gd name="T56" fmla="*/ 112 w 480"/>
              <a:gd name="T57" fmla="*/ 418 h 481"/>
              <a:gd name="T58" fmla="*/ 184 w 480"/>
              <a:gd name="T59" fmla="*/ 433 h 481"/>
              <a:gd name="T60" fmla="*/ 205 w 480"/>
              <a:gd name="T61" fmla="*/ 462 h 481"/>
              <a:gd name="T62" fmla="*/ 254 w 480"/>
              <a:gd name="T63" fmla="*/ 481 h 481"/>
              <a:gd name="T64" fmla="*/ 125 w 480"/>
              <a:gd name="T65" fmla="*/ 240 h 481"/>
              <a:gd name="T66" fmla="*/ 355 w 480"/>
              <a:gd name="T67" fmla="*/ 240 h 481"/>
              <a:gd name="T68" fmla="*/ 125 w 480"/>
              <a:gd name="T69" fmla="*/ 240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80" h="481">
                <a:moveTo>
                  <a:pt x="275" y="462"/>
                </a:moveTo>
                <a:cubicBezTo>
                  <a:pt x="275" y="456"/>
                  <a:pt x="275" y="456"/>
                  <a:pt x="275" y="456"/>
                </a:cubicBezTo>
                <a:cubicBezTo>
                  <a:pt x="276" y="446"/>
                  <a:pt x="285" y="436"/>
                  <a:pt x="296" y="433"/>
                </a:cubicBezTo>
                <a:cubicBezTo>
                  <a:pt x="310" y="428"/>
                  <a:pt x="324" y="423"/>
                  <a:pt x="337" y="416"/>
                </a:cubicBezTo>
                <a:cubicBezTo>
                  <a:pt x="346" y="410"/>
                  <a:pt x="360" y="411"/>
                  <a:pt x="368" y="418"/>
                </a:cubicBezTo>
                <a:cubicBezTo>
                  <a:pt x="372" y="421"/>
                  <a:pt x="372" y="421"/>
                  <a:pt x="372" y="421"/>
                </a:cubicBezTo>
                <a:cubicBezTo>
                  <a:pt x="380" y="428"/>
                  <a:pt x="393" y="428"/>
                  <a:pt x="400" y="420"/>
                </a:cubicBezTo>
                <a:cubicBezTo>
                  <a:pt x="420" y="400"/>
                  <a:pt x="420" y="400"/>
                  <a:pt x="420" y="400"/>
                </a:cubicBezTo>
                <a:cubicBezTo>
                  <a:pt x="428" y="393"/>
                  <a:pt x="428" y="380"/>
                  <a:pt x="421" y="372"/>
                </a:cubicBezTo>
                <a:cubicBezTo>
                  <a:pt x="418" y="368"/>
                  <a:pt x="418" y="368"/>
                  <a:pt x="418" y="368"/>
                </a:cubicBezTo>
                <a:cubicBezTo>
                  <a:pt x="411" y="360"/>
                  <a:pt x="410" y="346"/>
                  <a:pt x="415" y="337"/>
                </a:cubicBezTo>
                <a:cubicBezTo>
                  <a:pt x="423" y="324"/>
                  <a:pt x="428" y="310"/>
                  <a:pt x="433" y="296"/>
                </a:cubicBezTo>
                <a:cubicBezTo>
                  <a:pt x="435" y="286"/>
                  <a:pt x="445" y="276"/>
                  <a:pt x="456" y="276"/>
                </a:cubicBezTo>
                <a:cubicBezTo>
                  <a:pt x="461" y="275"/>
                  <a:pt x="461" y="275"/>
                  <a:pt x="461" y="275"/>
                </a:cubicBezTo>
                <a:cubicBezTo>
                  <a:pt x="472" y="274"/>
                  <a:pt x="480" y="265"/>
                  <a:pt x="480" y="254"/>
                </a:cubicBezTo>
                <a:cubicBezTo>
                  <a:pt x="480" y="226"/>
                  <a:pt x="480" y="226"/>
                  <a:pt x="480" y="226"/>
                </a:cubicBezTo>
                <a:cubicBezTo>
                  <a:pt x="480" y="215"/>
                  <a:pt x="472" y="206"/>
                  <a:pt x="461" y="205"/>
                </a:cubicBezTo>
                <a:cubicBezTo>
                  <a:pt x="456" y="205"/>
                  <a:pt x="456" y="205"/>
                  <a:pt x="456" y="205"/>
                </a:cubicBezTo>
                <a:cubicBezTo>
                  <a:pt x="445" y="204"/>
                  <a:pt x="435" y="195"/>
                  <a:pt x="433" y="185"/>
                </a:cubicBezTo>
                <a:cubicBezTo>
                  <a:pt x="428" y="170"/>
                  <a:pt x="423" y="156"/>
                  <a:pt x="415" y="143"/>
                </a:cubicBezTo>
                <a:cubicBezTo>
                  <a:pt x="410" y="134"/>
                  <a:pt x="411" y="121"/>
                  <a:pt x="418" y="112"/>
                </a:cubicBezTo>
                <a:cubicBezTo>
                  <a:pt x="421" y="108"/>
                  <a:pt x="421" y="108"/>
                  <a:pt x="421" y="108"/>
                </a:cubicBezTo>
                <a:cubicBezTo>
                  <a:pt x="428" y="100"/>
                  <a:pt x="428" y="88"/>
                  <a:pt x="420" y="80"/>
                </a:cubicBezTo>
                <a:cubicBezTo>
                  <a:pt x="400" y="60"/>
                  <a:pt x="400" y="60"/>
                  <a:pt x="400" y="60"/>
                </a:cubicBezTo>
                <a:cubicBezTo>
                  <a:pt x="393" y="53"/>
                  <a:pt x="380" y="52"/>
                  <a:pt x="372" y="59"/>
                </a:cubicBezTo>
                <a:cubicBezTo>
                  <a:pt x="368" y="62"/>
                  <a:pt x="368" y="62"/>
                  <a:pt x="368" y="62"/>
                </a:cubicBezTo>
                <a:cubicBezTo>
                  <a:pt x="360" y="69"/>
                  <a:pt x="346" y="70"/>
                  <a:pt x="337" y="65"/>
                </a:cubicBezTo>
                <a:cubicBezTo>
                  <a:pt x="324" y="58"/>
                  <a:pt x="310" y="52"/>
                  <a:pt x="296" y="48"/>
                </a:cubicBezTo>
                <a:cubicBezTo>
                  <a:pt x="285" y="45"/>
                  <a:pt x="276" y="35"/>
                  <a:pt x="275" y="24"/>
                </a:cubicBezTo>
                <a:cubicBezTo>
                  <a:pt x="275" y="19"/>
                  <a:pt x="275" y="19"/>
                  <a:pt x="275" y="19"/>
                </a:cubicBezTo>
                <a:cubicBezTo>
                  <a:pt x="274" y="8"/>
                  <a:pt x="265" y="0"/>
                  <a:pt x="254" y="0"/>
                </a:cubicBezTo>
                <a:cubicBezTo>
                  <a:pt x="226" y="0"/>
                  <a:pt x="226" y="0"/>
                  <a:pt x="226" y="0"/>
                </a:cubicBezTo>
                <a:cubicBezTo>
                  <a:pt x="215" y="0"/>
                  <a:pt x="206" y="8"/>
                  <a:pt x="205" y="19"/>
                </a:cubicBezTo>
                <a:cubicBezTo>
                  <a:pt x="205" y="24"/>
                  <a:pt x="205" y="24"/>
                  <a:pt x="205" y="24"/>
                </a:cubicBezTo>
                <a:cubicBezTo>
                  <a:pt x="204" y="35"/>
                  <a:pt x="195" y="45"/>
                  <a:pt x="184" y="48"/>
                </a:cubicBezTo>
                <a:cubicBezTo>
                  <a:pt x="170" y="52"/>
                  <a:pt x="156" y="58"/>
                  <a:pt x="143" y="65"/>
                </a:cubicBezTo>
                <a:cubicBezTo>
                  <a:pt x="134" y="70"/>
                  <a:pt x="120" y="69"/>
                  <a:pt x="112" y="62"/>
                </a:cubicBezTo>
                <a:cubicBezTo>
                  <a:pt x="108" y="59"/>
                  <a:pt x="108" y="59"/>
                  <a:pt x="108" y="59"/>
                </a:cubicBezTo>
                <a:cubicBezTo>
                  <a:pt x="100" y="52"/>
                  <a:pt x="88" y="53"/>
                  <a:pt x="80" y="60"/>
                </a:cubicBezTo>
                <a:cubicBezTo>
                  <a:pt x="60" y="80"/>
                  <a:pt x="60" y="80"/>
                  <a:pt x="60" y="80"/>
                </a:cubicBezTo>
                <a:cubicBezTo>
                  <a:pt x="53" y="88"/>
                  <a:pt x="52" y="100"/>
                  <a:pt x="59" y="108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69" y="121"/>
                  <a:pt x="70" y="134"/>
                  <a:pt x="65" y="143"/>
                </a:cubicBezTo>
                <a:cubicBezTo>
                  <a:pt x="57" y="156"/>
                  <a:pt x="52" y="170"/>
                  <a:pt x="48" y="185"/>
                </a:cubicBezTo>
                <a:cubicBezTo>
                  <a:pt x="45" y="195"/>
                  <a:pt x="35" y="204"/>
                  <a:pt x="24" y="205"/>
                </a:cubicBezTo>
                <a:cubicBezTo>
                  <a:pt x="19" y="205"/>
                  <a:pt x="19" y="205"/>
                  <a:pt x="19" y="205"/>
                </a:cubicBezTo>
                <a:cubicBezTo>
                  <a:pt x="8" y="206"/>
                  <a:pt x="0" y="215"/>
                  <a:pt x="0" y="226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65"/>
                  <a:pt x="8" y="274"/>
                  <a:pt x="19" y="275"/>
                </a:cubicBezTo>
                <a:cubicBezTo>
                  <a:pt x="24" y="276"/>
                  <a:pt x="24" y="276"/>
                  <a:pt x="24" y="276"/>
                </a:cubicBezTo>
                <a:cubicBezTo>
                  <a:pt x="35" y="276"/>
                  <a:pt x="45" y="286"/>
                  <a:pt x="48" y="296"/>
                </a:cubicBezTo>
                <a:cubicBezTo>
                  <a:pt x="52" y="310"/>
                  <a:pt x="57" y="324"/>
                  <a:pt x="65" y="337"/>
                </a:cubicBezTo>
                <a:cubicBezTo>
                  <a:pt x="70" y="346"/>
                  <a:pt x="69" y="360"/>
                  <a:pt x="62" y="368"/>
                </a:cubicBezTo>
                <a:cubicBezTo>
                  <a:pt x="59" y="372"/>
                  <a:pt x="59" y="372"/>
                  <a:pt x="59" y="372"/>
                </a:cubicBezTo>
                <a:cubicBezTo>
                  <a:pt x="52" y="380"/>
                  <a:pt x="53" y="393"/>
                  <a:pt x="60" y="400"/>
                </a:cubicBezTo>
                <a:cubicBezTo>
                  <a:pt x="80" y="420"/>
                  <a:pt x="80" y="420"/>
                  <a:pt x="80" y="420"/>
                </a:cubicBezTo>
                <a:cubicBezTo>
                  <a:pt x="88" y="428"/>
                  <a:pt x="100" y="428"/>
                  <a:pt x="108" y="421"/>
                </a:cubicBezTo>
                <a:cubicBezTo>
                  <a:pt x="112" y="418"/>
                  <a:pt x="112" y="418"/>
                  <a:pt x="112" y="418"/>
                </a:cubicBezTo>
                <a:cubicBezTo>
                  <a:pt x="120" y="411"/>
                  <a:pt x="134" y="410"/>
                  <a:pt x="143" y="416"/>
                </a:cubicBezTo>
                <a:cubicBezTo>
                  <a:pt x="156" y="423"/>
                  <a:pt x="170" y="428"/>
                  <a:pt x="184" y="433"/>
                </a:cubicBezTo>
                <a:cubicBezTo>
                  <a:pt x="195" y="436"/>
                  <a:pt x="204" y="446"/>
                  <a:pt x="205" y="456"/>
                </a:cubicBezTo>
                <a:cubicBezTo>
                  <a:pt x="205" y="462"/>
                  <a:pt x="205" y="462"/>
                  <a:pt x="205" y="462"/>
                </a:cubicBezTo>
                <a:cubicBezTo>
                  <a:pt x="206" y="472"/>
                  <a:pt x="215" y="481"/>
                  <a:pt x="226" y="481"/>
                </a:cubicBezTo>
                <a:cubicBezTo>
                  <a:pt x="254" y="481"/>
                  <a:pt x="254" y="481"/>
                  <a:pt x="254" y="481"/>
                </a:cubicBezTo>
                <a:cubicBezTo>
                  <a:pt x="265" y="481"/>
                  <a:pt x="274" y="472"/>
                  <a:pt x="275" y="462"/>
                </a:cubicBezTo>
                <a:close/>
                <a:moveTo>
                  <a:pt x="125" y="240"/>
                </a:moveTo>
                <a:cubicBezTo>
                  <a:pt x="125" y="177"/>
                  <a:pt x="177" y="125"/>
                  <a:pt x="240" y="125"/>
                </a:cubicBezTo>
                <a:cubicBezTo>
                  <a:pt x="304" y="125"/>
                  <a:pt x="355" y="177"/>
                  <a:pt x="355" y="240"/>
                </a:cubicBezTo>
                <a:cubicBezTo>
                  <a:pt x="355" y="304"/>
                  <a:pt x="304" y="355"/>
                  <a:pt x="240" y="355"/>
                </a:cubicBezTo>
                <a:cubicBezTo>
                  <a:pt x="177" y="355"/>
                  <a:pt x="125" y="304"/>
                  <a:pt x="125" y="2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9" name="Title 1"/>
          <p:cNvSpPr txBox="1"/>
          <p:nvPr/>
        </p:nvSpPr>
        <p:spPr>
          <a:xfrm>
            <a:off x="2722397" y="4267650"/>
            <a:ext cx="93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签收</a:t>
            </a:r>
            <a:endParaRPr lang="id-ID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38"/>
          <p:cNvSpPr>
            <a:spLocks noEditPoints="1"/>
          </p:cNvSpPr>
          <p:nvPr/>
        </p:nvSpPr>
        <p:spPr bwMode="auto">
          <a:xfrm>
            <a:off x="3639838" y="3757931"/>
            <a:ext cx="1464028" cy="1467918"/>
          </a:xfrm>
          <a:custGeom>
            <a:avLst/>
            <a:gdLst>
              <a:gd name="T0" fmla="*/ 393 w 564"/>
              <a:gd name="T1" fmla="*/ 546 h 564"/>
              <a:gd name="T2" fmla="*/ 395 w 564"/>
              <a:gd name="T3" fmla="*/ 503 h 564"/>
              <a:gd name="T4" fmla="*/ 461 w 564"/>
              <a:gd name="T5" fmla="*/ 438 h 564"/>
              <a:gd name="T6" fmla="*/ 505 w 564"/>
              <a:gd name="T7" fmla="*/ 445 h 564"/>
              <a:gd name="T8" fmla="*/ 547 w 564"/>
              <a:gd name="T9" fmla="*/ 390 h 564"/>
              <a:gd name="T10" fmla="*/ 518 w 564"/>
              <a:gd name="T11" fmla="*/ 358 h 564"/>
              <a:gd name="T12" fmla="*/ 518 w 564"/>
              <a:gd name="T13" fmla="*/ 266 h 564"/>
              <a:gd name="T14" fmla="*/ 555 w 564"/>
              <a:gd name="T15" fmla="*/ 240 h 564"/>
              <a:gd name="T16" fmla="*/ 545 w 564"/>
              <a:gd name="T17" fmla="*/ 171 h 564"/>
              <a:gd name="T18" fmla="*/ 502 w 564"/>
              <a:gd name="T19" fmla="*/ 169 h 564"/>
              <a:gd name="T20" fmla="*/ 438 w 564"/>
              <a:gd name="T21" fmla="*/ 104 h 564"/>
              <a:gd name="T22" fmla="*/ 445 w 564"/>
              <a:gd name="T23" fmla="*/ 59 h 564"/>
              <a:gd name="T24" fmla="*/ 389 w 564"/>
              <a:gd name="T25" fmla="*/ 17 h 564"/>
              <a:gd name="T26" fmla="*/ 358 w 564"/>
              <a:gd name="T27" fmla="*/ 46 h 564"/>
              <a:gd name="T28" fmla="*/ 266 w 564"/>
              <a:gd name="T29" fmla="*/ 46 h 564"/>
              <a:gd name="T30" fmla="*/ 239 w 564"/>
              <a:gd name="T31" fmla="*/ 9 h 564"/>
              <a:gd name="T32" fmla="*/ 171 w 564"/>
              <a:gd name="T33" fmla="*/ 19 h 564"/>
              <a:gd name="T34" fmla="*/ 169 w 564"/>
              <a:gd name="T35" fmla="*/ 62 h 564"/>
              <a:gd name="T36" fmla="*/ 103 w 564"/>
              <a:gd name="T37" fmla="*/ 126 h 564"/>
              <a:gd name="T38" fmla="*/ 59 w 564"/>
              <a:gd name="T39" fmla="*/ 119 h 564"/>
              <a:gd name="T40" fmla="*/ 17 w 564"/>
              <a:gd name="T41" fmla="*/ 175 h 564"/>
              <a:gd name="T42" fmla="*/ 46 w 564"/>
              <a:gd name="T43" fmla="*/ 207 h 564"/>
              <a:gd name="T44" fmla="*/ 45 w 564"/>
              <a:gd name="T45" fmla="*/ 298 h 564"/>
              <a:gd name="T46" fmla="*/ 9 w 564"/>
              <a:gd name="T47" fmla="*/ 325 h 564"/>
              <a:gd name="T48" fmla="*/ 19 w 564"/>
              <a:gd name="T49" fmla="*/ 394 h 564"/>
              <a:gd name="T50" fmla="*/ 61 w 564"/>
              <a:gd name="T51" fmla="*/ 396 h 564"/>
              <a:gd name="T52" fmla="*/ 126 w 564"/>
              <a:gd name="T53" fmla="*/ 461 h 564"/>
              <a:gd name="T54" fmla="*/ 119 w 564"/>
              <a:gd name="T55" fmla="*/ 505 h 564"/>
              <a:gd name="T56" fmla="*/ 174 w 564"/>
              <a:gd name="T57" fmla="*/ 547 h 564"/>
              <a:gd name="T58" fmla="*/ 206 w 564"/>
              <a:gd name="T59" fmla="*/ 518 h 564"/>
              <a:gd name="T60" fmla="*/ 298 w 564"/>
              <a:gd name="T61" fmla="*/ 519 h 564"/>
              <a:gd name="T62" fmla="*/ 324 w 564"/>
              <a:gd name="T63" fmla="*/ 555 h 564"/>
              <a:gd name="T64" fmla="*/ 228 w 564"/>
              <a:gd name="T65" fmla="*/ 109 h 564"/>
              <a:gd name="T66" fmla="*/ 336 w 564"/>
              <a:gd name="T67" fmla="*/ 455 h 564"/>
              <a:gd name="T68" fmla="*/ 228 w 564"/>
              <a:gd name="T69" fmla="*/ 109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64" h="564">
                <a:moveTo>
                  <a:pt x="340" y="562"/>
                </a:moveTo>
                <a:cubicBezTo>
                  <a:pt x="393" y="546"/>
                  <a:pt x="393" y="546"/>
                  <a:pt x="393" y="546"/>
                </a:cubicBezTo>
                <a:cubicBezTo>
                  <a:pt x="399" y="544"/>
                  <a:pt x="403" y="537"/>
                  <a:pt x="402" y="531"/>
                </a:cubicBezTo>
                <a:cubicBezTo>
                  <a:pt x="395" y="503"/>
                  <a:pt x="395" y="503"/>
                  <a:pt x="395" y="503"/>
                </a:cubicBezTo>
                <a:cubicBezTo>
                  <a:pt x="394" y="497"/>
                  <a:pt x="397" y="489"/>
                  <a:pt x="403" y="486"/>
                </a:cubicBezTo>
                <a:cubicBezTo>
                  <a:pt x="425" y="473"/>
                  <a:pt x="444" y="457"/>
                  <a:pt x="461" y="438"/>
                </a:cubicBezTo>
                <a:cubicBezTo>
                  <a:pt x="465" y="433"/>
                  <a:pt x="472" y="431"/>
                  <a:pt x="478" y="434"/>
                </a:cubicBezTo>
                <a:cubicBezTo>
                  <a:pt x="505" y="445"/>
                  <a:pt x="505" y="445"/>
                  <a:pt x="505" y="445"/>
                </a:cubicBezTo>
                <a:cubicBezTo>
                  <a:pt x="511" y="448"/>
                  <a:pt x="518" y="445"/>
                  <a:pt x="521" y="440"/>
                </a:cubicBezTo>
                <a:cubicBezTo>
                  <a:pt x="547" y="390"/>
                  <a:pt x="547" y="390"/>
                  <a:pt x="547" y="390"/>
                </a:cubicBezTo>
                <a:cubicBezTo>
                  <a:pt x="550" y="384"/>
                  <a:pt x="548" y="377"/>
                  <a:pt x="543" y="374"/>
                </a:cubicBezTo>
                <a:cubicBezTo>
                  <a:pt x="518" y="358"/>
                  <a:pt x="518" y="358"/>
                  <a:pt x="518" y="358"/>
                </a:cubicBezTo>
                <a:cubicBezTo>
                  <a:pt x="513" y="355"/>
                  <a:pt x="510" y="347"/>
                  <a:pt x="512" y="341"/>
                </a:cubicBezTo>
                <a:cubicBezTo>
                  <a:pt x="518" y="317"/>
                  <a:pt x="520" y="292"/>
                  <a:pt x="518" y="266"/>
                </a:cubicBezTo>
                <a:cubicBezTo>
                  <a:pt x="518" y="260"/>
                  <a:pt x="522" y="253"/>
                  <a:pt x="528" y="251"/>
                </a:cubicBezTo>
                <a:cubicBezTo>
                  <a:pt x="555" y="240"/>
                  <a:pt x="555" y="240"/>
                  <a:pt x="555" y="240"/>
                </a:cubicBezTo>
                <a:cubicBezTo>
                  <a:pt x="561" y="237"/>
                  <a:pt x="564" y="231"/>
                  <a:pt x="562" y="225"/>
                </a:cubicBezTo>
                <a:cubicBezTo>
                  <a:pt x="545" y="171"/>
                  <a:pt x="545" y="171"/>
                  <a:pt x="545" y="171"/>
                </a:cubicBezTo>
                <a:cubicBezTo>
                  <a:pt x="543" y="165"/>
                  <a:pt x="537" y="161"/>
                  <a:pt x="531" y="163"/>
                </a:cubicBezTo>
                <a:cubicBezTo>
                  <a:pt x="502" y="169"/>
                  <a:pt x="502" y="169"/>
                  <a:pt x="502" y="169"/>
                </a:cubicBezTo>
                <a:cubicBezTo>
                  <a:pt x="496" y="170"/>
                  <a:pt x="489" y="167"/>
                  <a:pt x="486" y="162"/>
                </a:cubicBezTo>
                <a:cubicBezTo>
                  <a:pt x="473" y="140"/>
                  <a:pt x="457" y="120"/>
                  <a:pt x="438" y="104"/>
                </a:cubicBezTo>
                <a:cubicBezTo>
                  <a:pt x="433" y="100"/>
                  <a:pt x="431" y="92"/>
                  <a:pt x="433" y="86"/>
                </a:cubicBezTo>
                <a:cubicBezTo>
                  <a:pt x="445" y="59"/>
                  <a:pt x="445" y="59"/>
                  <a:pt x="445" y="59"/>
                </a:cubicBezTo>
                <a:cubicBezTo>
                  <a:pt x="447" y="54"/>
                  <a:pt x="445" y="47"/>
                  <a:pt x="439" y="44"/>
                </a:cubicBezTo>
                <a:cubicBezTo>
                  <a:pt x="389" y="17"/>
                  <a:pt x="389" y="17"/>
                  <a:pt x="389" y="17"/>
                </a:cubicBezTo>
                <a:cubicBezTo>
                  <a:pt x="384" y="15"/>
                  <a:pt x="377" y="16"/>
                  <a:pt x="373" y="22"/>
                </a:cubicBezTo>
                <a:cubicBezTo>
                  <a:pt x="358" y="46"/>
                  <a:pt x="358" y="46"/>
                  <a:pt x="358" y="46"/>
                </a:cubicBezTo>
                <a:cubicBezTo>
                  <a:pt x="354" y="52"/>
                  <a:pt x="347" y="54"/>
                  <a:pt x="341" y="53"/>
                </a:cubicBezTo>
                <a:cubicBezTo>
                  <a:pt x="317" y="46"/>
                  <a:pt x="291" y="44"/>
                  <a:pt x="266" y="46"/>
                </a:cubicBezTo>
                <a:cubicBezTo>
                  <a:pt x="260" y="46"/>
                  <a:pt x="253" y="42"/>
                  <a:pt x="250" y="36"/>
                </a:cubicBezTo>
                <a:cubicBezTo>
                  <a:pt x="239" y="9"/>
                  <a:pt x="239" y="9"/>
                  <a:pt x="239" y="9"/>
                </a:cubicBezTo>
                <a:cubicBezTo>
                  <a:pt x="237" y="4"/>
                  <a:pt x="230" y="0"/>
                  <a:pt x="224" y="2"/>
                </a:cubicBezTo>
                <a:cubicBezTo>
                  <a:pt x="171" y="19"/>
                  <a:pt x="171" y="19"/>
                  <a:pt x="171" y="19"/>
                </a:cubicBezTo>
                <a:cubicBezTo>
                  <a:pt x="165" y="21"/>
                  <a:pt x="161" y="27"/>
                  <a:pt x="162" y="33"/>
                </a:cubicBezTo>
                <a:cubicBezTo>
                  <a:pt x="169" y="62"/>
                  <a:pt x="169" y="62"/>
                  <a:pt x="169" y="62"/>
                </a:cubicBezTo>
                <a:cubicBezTo>
                  <a:pt x="170" y="68"/>
                  <a:pt x="167" y="75"/>
                  <a:pt x="161" y="78"/>
                </a:cubicBezTo>
                <a:cubicBezTo>
                  <a:pt x="139" y="91"/>
                  <a:pt x="120" y="108"/>
                  <a:pt x="103" y="126"/>
                </a:cubicBezTo>
                <a:cubicBezTo>
                  <a:pt x="99" y="131"/>
                  <a:pt x="91" y="133"/>
                  <a:pt x="86" y="131"/>
                </a:cubicBezTo>
                <a:cubicBezTo>
                  <a:pt x="59" y="119"/>
                  <a:pt x="59" y="119"/>
                  <a:pt x="59" y="119"/>
                </a:cubicBezTo>
                <a:cubicBezTo>
                  <a:pt x="53" y="117"/>
                  <a:pt x="46" y="120"/>
                  <a:pt x="43" y="125"/>
                </a:cubicBezTo>
                <a:cubicBezTo>
                  <a:pt x="17" y="175"/>
                  <a:pt x="17" y="175"/>
                  <a:pt x="17" y="175"/>
                </a:cubicBezTo>
                <a:cubicBezTo>
                  <a:pt x="14" y="180"/>
                  <a:pt x="16" y="188"/>
                  <a:pt x="21" y="191"/>
                </a:cubicBezTo>
                <a:cubicBezTo>
                  <a:pt x="46" y="207"/>
                  <a:pt x="46" y="207"/>
                  <a:pt x="46" y="207"/>
                </a:cubicBezTo>
                <a:cubicBezTo>
                  <a:pt x="51" y="210"/>
                  <a:pt x="54" y="217"/>
                  <a:pt x="52" y="223"/>
                </a:cubicBezTo>
                <a:cubicBezTo>
                  <a:pt x="46" y="248"/>
                  <a:pt x="44" y="273"/>
                  <a:pt x="45" y="298"/>
                </a:cubicBezTo>
                <a:cubicBezTo>
                  <a:pt x="46" y="305"/>
                  <a:pt x="42" y="312"/>
                  <a:pt x="36" y="314"/>
                </a:cubicBezTo>
                <a:cubicBezTo>
                  <a:pt x="9" y="325"/>
                  <a:pt x="9" y="325"/>
                  <a:pt x="9" y="325"/>
                </a:cubicBezTo>
                <a:cubicBezTo>
                  <a:pt x="3" y="327"/>
                  <a:pt x="0" y="334"/>
                  <a:pt x="2" y="340"/>
                </a:cubicBezTo>
                <a:cubicBezTo>
                  <a:pt x="19" y="394"/>
                  <a:pt x="19" y="394"/>
                  <a:pt x="19" y="394"/>
                </a:cubicBezTo>
                <a:cubicBezTo>
                  <a:pt x="20" y="400"/>
                  <a:pt x="27" y="403"/>
                  <a:pt x="33" y="402"/>
                </a:cubicBezTo>
                <a:cubicBezTo>
                  <a:pt x="61" y="396"/>
                  <a:pt x="61" y="396"/>
                  <a:pt x="61" y="396"/>
                </a:cubicBezTo>
                <a:cubicBezTo>
                  <a:pt x="68" y="394"/>
                  <a:pt x="75" y="398"/>
                  <a:pt x="78" y="403"/>
                </a:cubicBezTo>
                <a:cubicBezTo>
                  <a:pt x="91" y="425"/>
                  <a:pt x="107" y="445"/>
                  <a:pt x="126" y="461"/>
                </a:cubicBezTo>
                <a:cubicBezTo>
                  <a:pt x="131" y="465"/>
                  <a:pt x="133" y="473"/>
                  <a:pt x="130" y="479"/>
                </a:cubicBezTo>
                <a:cubicBezTo>
                  <a:pt x="119" y="505"/>
                  <a:pt x="119" y="505"/>
                  <a:pt x="119" y="505"/>
                </a:cubicBezTo>
                <a:cubicBezTo>
                  <a:pt x="117" y="511"/>
                  <a:pt x="119" y="518"/>
                  <a:pt x="125" y="521"/>
                </a:cubicBezTo>
                <a:cubicBezTo>
                  <a:pt x="174" y="547"/>
                  <a:pt x="174" y="547"/>
                  <a:pt x="174" y="547"/>
                </a:cubicBezTo>
                <a:cubicBezTo>
                  <a:pt x="180" y="550"/>
                  <a:pt x="187" y="548"/>
                  <a:pt x="191" y="543"/>
                </a:cubicBezTo>
                <a:cubicBezTo>
                  <a:pt x="206" y="518"/>
                  <a:pt x="206" y="518"/>
                  <a:pt x="206" y="518"/>
                </a:cubicBezTo>
                <a:cubicBezTo>
                  <a:pt x="210" y="513"/>
                  <a:pt x="217" y="510"/>
                  <a:pt x="223" y="512"/>
                </a:cubicBezTo>
                <a:cubicBezTo>
                  <a:pt x="247" y="518"/>
                  <a:pt x="272" y="521"/>
                  <a:pt x="298" y="519"/>
                </a:cubicBezTo>
                <a:cubicBezTo>
                  <a:pt x="304" y="518"/>
                  <a:pt x="311" y="522"/>
                  <a:pt x="314" y="528"/>
                </a:cubicBezTo>
                <a:cubicBezTo>
                  <a:pt x="324" y="555"/>
                  <a:pt x="324" y="555"/>
                  <a:pt x="324" y="555"/>
                </a:cubicBezTo>
                <a:cubicBezTo>
                  <a:pt x="327" y="561"/>
                  <a:pt x="334" y="564"/>
                  <a:pt x="340" y="562"/>
                </a:cubicBezTo>
                <a:close/>
                <a:moveTo>
                  <a:pt x="228" y="109"/>
                </a:moveTo>
                <a:cubicBezTo>
                  <a:pt x="324" y="80"/>
                  <a:pt x="425" y="133"/>
                  <a:pt x="455" y="229"/>
                </a:cubicBezTo>
                <a:cubicBezTo>
                  <a:pt x="485" y="324"/>
                  <a:pt x="431" y="426"/>
                  <a:pt x="336" y="455"/>
                </a:cubicBezTo>
                <a:cubicBezTo>
                  <a:pt x="240" y="485"/>
                  <a:pt x="138" y="432"/>
                  <a:pt x="109" y="336"/>
                </a:cubicBezTo>
                <a:cubicBezTo>
                  <a:pt x="79" y="241"/>
                  <a:pt x="133" y="139"/>
                  <a:pt x="228" y="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1" name="Title 1"/>
          <p:cNvSpPr txBox="1"/>
          <p:nvPr/>
        </p:nvSpPr>
        <p:spPr>
          <a:xfrm>
            <a:off x="3980442" y="4261057"/>
            <a:ext cx="93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登记</a:t>
            </a:r>
            <a:endParaRPr lang="id-ID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35"/>
          <p:cNvSpPr>
            <a:spLocks noEditPoints="1"/>
          </p:cNvSpPr>
          <p:nvPr/>
        </p:nvSpPr>
        <p:spPr bwMode="auto">
          <a:xfrm>
            <a:off x="4886013" y="3100069"/>
            <a:ext cx="1501634" cy="1506820"/>
          </a:xfrm>
          <a:custGeom>
            <a:avLst/>
            <a:gdLst>
              <a:gd name="T0" fmla="*/ 377 w 579"/>
              <a:gd name="T1" fmla="*/ 566 h 579"/>
              <a:gd name="T2" fmla="*/ 383 w 579"/>
              <a:gd name="T3" fmla="*/ 523 h 579"/>
              <a:gd name="T4" fmla="*/ 455 w 579"/>
              <a:gd name="T5" fmla="*/ 464 h 579"/>
              <a:gd name="T6" fmla="*/ 499 w 579"/>
              <a:gd name="T7" fmla="*/ 475 h 579"/>
              <a:gd name="T8" fmla="*/ 547 w 579"/>
              <a:gd name="T9" fmla="*/ 423 h 579"/>
              <a:gd name="T10" fmla="*/ 521 w 579"/>
              <a:gd name="T11" fmla="*/ 388 h 579"/>
              <a:gd name="T12" fmla="*/ 530 w 579"/>
              <a:gd name="T13" fmla="*/ 296 h 579"/>
              <a:gd name="T14" fmla="*/ 569 w 579"/>
              <a:gd name="T15" fmla="*/ 272 h 579"/>
              <a:gd name="T16" fmla="*/ 566 w 579"/>
              <a:gd name="T17" fmla="*/ 202 h 579"/>
              <a:gd name="T18" fmla="*/ 523 w 579"/>
              <a:gd name="T19" fmla="*/ 196 h 579"/>
              <a:gd name="T20" fmla="*/ 464 w 579"/>
              <a:gd name="T21" fmla="*/ 124 h 579"/>
              <a:gd name="T22" fmla="*/ 475 w 579"/>
              <a:gd name="T23" fmla="*/ 80 h 579"/>
              <a:gd name="T24" fmla="*/ 423 w 579"/>
              <a:gd name="T25" fmla="*/ 32 h 579"/>
              <a:gd name="T26" fmla="*/ 388 w 579"/>
              <a:gd name="T27" fmla="*/ 58 h 579"/>
              <a:gd name="T28" fmla="*/ 296 w 579"/>
              <a:gd name="T29" fmla="*/ 49 h 579"/>
              <a:gd name="T30" fmla="*/ 272 w 579"/>
              <a:gd name="T31" fmla="*/ 10 h 579"/>
              <a:gd name="T32" fmla="*/ 202 w 579"/>
              <a:gd name="T33" fmla="*/ 13 h 579"/>
              <a:gd name="T34" fmla="*/ 196 w 579"/>
              <a:gd name="T35" fmla="*/ 56 h 579"/>
              <a:gd name="T36" fmla="*/ 124 w 579"/>
              <a:gd name="T37" fmla="*/ 115 h 579"/>
              <a:gd name="T38" fmla="*/ 80 w 579"/>
              <a:gd name="T39" fmla="*/ 104 h 579"/>
              <a:gd name="T40" fmla="*/ 32 w 579"/>
              <a:gd name="T41" fmla="*/ 156 h 579"/>
              <a:gd name="T42" fmla="*/ 58 w 579"/>
              <a:gd name="T43" fmla="*/ 190 h 579"/>
              <a:gd name="T44" fmla="*/ 49 w 579"/>
              <a:gd name="T45" fmla="*/ 283 h 579"/>
              <a:gd name="T46" fmla="*/ 10 w 579"/>
              <a:gd name="T47" fmla="*/ 306 h 579"/>
              <a:gd name="T48" fmla="*/ 13 w 579"/>
              <a:gd name="T49" fmla="*/ 377 h 579"/>
              <a:gd name="T50" fmla="*/ 56 w 579"/>
              <a:gd name="T51" fmla="*/ 383 h 579"/>
              <a:gd name="T52" fmla="*/ 115 w 579"/>
              <a:gd name="T53" fmla="*/ 455 h 579"/>
              <a:gd name="T54" fmla="*/ 104 w 579"/>
              <a:gd name="T55" fmla="*/ 499 h 579"/>
              <a:gd name="T56" fmla="*/ 156 w 579"/>
              <a:gd name="T57" fmla="*/ 547 h 579"/>
              <a:gd name="T58" fmla="*/ 191 w 579"/>
              <a:gd name="T59" fmla="*/ 521 h 579"/>
              <a:gd name="T60" fmla="*/ 283 w 579"/>
              <a:gd name="T61" fmla="*/ 530 h 579"/>
              <a:gd name="T62" fmla="*/ 307 w 579"/>
              <a:gd name="T63" fmla="*/ 569 h 579"/>
              <a:gd name="T64" fmla="*/ 252 w 579"/>
              <a:gd name="T65" fmla="*/ 109 h 579"/>
              <a:gd name="T66" fmla="*/ 327 w 579"/>
              <a:gd name="T67" fmla="*/ 469 h 579"/>
              <a:gd name="T68" fmla="*/ 252 w 579"/>
              <a:gd name="T69" fmla="*/ 109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9" h="579">
                <a:moveTo>
                  <a:pt x="321" y="578"/>
                </a:moveTo>
                <a:cubicBezTo>
                  <a:pt x="377" y="566"/>
                  <a:pt x="377" y="566"/>
                  <a:pt x="377" y="566"/>
                </a:cubicBezTo>
                <a:cubicBezTo>
                  <a:pt x="383" y="565"/>
                  <a:pt x="387" y="558"/>
                  <a:pt x="387" y="552"/>
                </a:cubicBezTo>
                <a:cubicBezTo>
                  <a:pt x="383" y="523"/>
                  <a:pt x="383" y="523"/>
                  <a:pt x="383" y="523"/>
                </a:cubicBezTo>
                <a:cubicBezTo>
                  <a:pt x="382" y="517"/>
                  <a:pt x="386" y="509"/>
                  <a:pt x="392" y="507"/>
                </a:cubicBezTo>
                <a:cubicBezTo>
                  <a:pt x="416" y="496"/>
                  <a:pt x="437" y="481"/>
                  <a:pt x="455" y="464"/>
                </a:cubicBezTo>
                <a:cubicBezTo>
                  <a:pt x="460" y="459"/>
                  <a:pt x="468" y="458"/>
                  <a:pt x="473" y="461"/>
                </a:cubicBezTo>
                <a:cubicBezTo>
                  <a:pt x="499" y="475"/>
                  <a:pt x="499" y="475"/>
                  <a:pt x="499" y="475"/>
                </a:cubicBezTo>
                <a:cubicBezTo>
                  <a:pt x="505" y="478"/>
                  <a:pt x="512" y="476"/>
                  <a:pt x="516" y="471"/>
                </a:cubicBezTo>
                <a:cubicBezTo>
                  <a:pt x="547" y="423"/>
                  <a:pt x="547" y="423"/>
                  <a:pt x="547" y="423"/>
                </a:cubicBezTo>
                <a:cubicBezTo>
                  <a:pt x="550" y="418"/>
                  <a:pt x="549" y="410"/>
                  <a:pt x="544" y="406"/>
                </a:cubicBezTo>
                <a:cubicBezTo>
                  <a:pt x="521" y="388"/>
                  <a:pt x="521" y="388"/>
                  <a:pt x="521" y="388"/>
                </a:cubicBezTo>
                <a:cubicBezTo>
                  <a:pt x="516" y="384"/>
                  <a:pt x="514" y="376"/>
                  <a:pt x="516" y="371"/>
                </a:cubicBezTo>
                <a:cubicBezTo>
                  <a:pt x="524" y="347"/>
                  <a:pt x="529" y="322"/>
                  <a:pt x="530" y="296"/>
                </a:cubicBezTo>
                <a:cubicBezTo>
                  <a:pt x="530" y="289"/>
                  <a:pt x="535" y="283"/>
                  <a:pt x="541" y="281"/>
                </a:cubicBezTo>
                <a:cubicBezTo>
                  <a:pt x="569" y="272"/>
                  <a:pt x="569" y="272"/>
                  <a:pt x="569" y="272"/>
                </a:cubicBezTo>
                <a:cubicBezTo>
                  <a:pt x="575" y="270"/>
                  <a:pt x="579" y="264"/>
                  <a:pt x="578" y="258"/>
                </a:cubicBezTo>
                <a:cubicBezTo>
                  <a:pt x="566" y="202"/>
                  <a:pt x="566" y="202"/>
                  <a:pt x="566" y="202"/>
                </a:cubicBezTo>
                <a:cubicBezTo>
                  <a:pt x="565" y="196"/>
                  <a:pt x="559" y="191"/>
                  <a:pt x="552" y="192"/>
                </a:cubicBezTo>
                <a:cubicBezTo>
                  <a:pt x="523" y="196"/>
                  <a:pt x="523" y="196"/>
                  <a:pt x="523" y="196"/>
                </a:cubicBezTo>
                <a:cubicBezTo>
                  <a:pt x="517" y="197"/>
                  <a:pt x="510" y="192"/>
                  <a:pt x="507" y="187"/>
                </a:cubicBezTo>
                <a:cubicBezTo>
                  <a:pt x="496" y="163"/>
                  <a:pt x="481" y="142"/>
                  <a:pt x="464" y="124"/>
                </a:cubicBezTo>
                <a:cubicBezTo>
                  <a:pt x="459" y="119"/>
                  <a:pt x="458" y="111"/>
                  <a:pt x="461" y="106"/>
                </a:cubicBezTo>
                <a:cubicBezTo>
                  <a:pt x="475" y="80"/>
                  <a:pt x="475" y="80"/>
                  <a:pt x="475" y="80"/>
                </a:cubicBezTo>
                <a:cubicBezTo>
                  <a:pt x="478" y="74"/>
                  <a:pt x="476" y="67"/>
                  <a:pt x="471" y="63"/>
                </a:cubicBezTo>
                <a:cubicBezTo>
                  <a:pt x="423" y="32"/>
                  <a:pt x="423" y="32"/>
                  <a:pt x="423" y="32"/>
                </a:cubicBezTo>
                <a:cubicBezTo>
                  <a:pt x="418" y="29"/>
                  <a:pt x="410" y="30"/>
                  <a:pt x="407" y="35"/>
                </a:cubicBezTo>
                <a:cubicBezTo>
                  <a:pt x="388" y="58"/>
                  <a:pt x="388" y="58"/>
                  <a:pt x="388" y="58"/>
                </a:cubicBezTo>
                <a:cubicBezTo>
                  <a:pt x="384" y="63"/>
                  <a:pt x="377" y="65"/>
                  <a:pt x="371" y="63"/>
                </a:cubicBezTo>
                <a:cubicBezTo>
                  <a:pt x="347" y="54"/>
                  <a:pt x="322" y="50"/>
                  <a:pt x="296" y="49"/>
                </a:cubicBezTo>
                <a:cubicBezTo>
                  <a:pt x="289" y="49"/>
                  <a:pt x="283" y="44"/>
                  <a:pt x="281" y="38"/>
                </a:cubicBezTo>
                <a:cubicBezTo>
                  <a:pt x="272" y="10"/>
                  <a:pt x="272" y="10"/>
                  <a:pt x="272" y="10"/>
                </a:cubicBezTo>
                <a:cubicBezTo>
                  <a:pt x="271" y="4"/>
                  <a:pt x="264" y="0"/>
                  <a:pt x="258" y="1"/>
                </a:cubicBezTo>
                <a:cubicBezTo>
                  <a:pt x="202" y="13"/>
                  <a:pt x="202" y="13"/>
                  <a:pt x="202" y="13"/>
                </a:cubicBezTo>
                <a:cubicBezTo>
                  <a:pt x="196" y="14"/>
                  <a:pt x="191" y="20"/>
                  <a:pt x="192" y="27"/>
                </a:cubicBezTo>
                <a:cubicBezTo>
                  <a:pt x="196" y="56"/>
                  <a:pt x="196" y="56"/>
                  <a:pt x="196" y="56"/>
                </a:cubicBezTo>
                <a:cubicBezTo>
                  <a:pt x="197" y="62"/>
                  <a:pt x="193" y="69"/>
                  <a:pt x="187" y="72"/>
                </a:cubicBezTo>
                <a:cubicBezTo>
                  <a:pt x="163" y="83"/>
                  <a:pt x="142" y="98"/>
                  <a:pt x="124" y="115"/>
                </a:cubicBezTo>
                <a:cubicBezTo>
                  <a:pt x="119" y="119"/>
                  <a:pt x="111" y="121"/>
                  <a:pt x="106" y="118"/>
                </a:cubicBezTo>
                <a:cubicBezTo>
                  <a:pt x="80" y="104"/>
                  <a:pt x="80" y="104"/>
                  <a:pt x="80" y="104"/>
                </a:cubicBezTo>
                <a:cubicBezTo>
                  <a:pt x="74" y="101"/>
                  <a:pt x="67" y="103"/>
                  <a:pt x="63" y="108"/>
                </a:cubicBezTo>
                <a:cubicBezTo>
                  <a:pt x="32" y="156"/>
                  <a:pt x="32" y="156"/>
                  <a:pt x="32" y="156"/>
                </a:cubicBezTo>
                <a:cubicBezTo>
                  <a:pt x="29" y="161"/>
                  <a:pt x="30" y="168"/>
                  <a:pt x="35" y="172"/>
                </a:cubicBezTo>
                <a:cubicBezTo>
                  <a:pt x="58" y="190"/>
                  <a:pt x="58" y="190"/>
                  <a:pt x="58" y="190"/>
                </a:cubicBezTo>
                <a:cubicBezTo>
                  <a:pt x="63" y="194"/>
                  <a:pt x="65" y="202"/>
                  <a:pt x="63" y="208"/>
                </a:cubicBezTo>
                <a:cubicBezTo>
                  <a:pt x="55" y="232"/>
                  <a:pt x="50" y="257"/>
                  <a:pt x="49" y="283"/>
                </a:cubicBezTo>
                <a:cubicBezTo>
                  <a:pt x="49" y="289"/>
                  <a:pt x="44" y="296"/>
                  <a:pt x="38" y="298"/>
                </a:cubicBezTo>
                <a:cubicBezTo>
                  <a:pt x="10" y="306"/>
                  <a:pt x="10" y="306"/>
                  <a:pt x="10" y="306"/>
                </a:cubicBezTo>
                <a:cubicBezTo>
                  <a:pt x="4" y="308"/>
                  <a:pt x="0" y="315"/>
                  <a:pt x="1" y="321"/>
                </a:cubicBezTo>
                <a:cubicBezTo>
                  <a:pt x="13" y="377"/>
                  <a:pt x="13" y="377"/>
                  <a:pt x="13" y="377"/>
                </a:cubicBezTo>
                <a:cubicBezTo>
                  <a:pt x="14" y="383"/>
                  <a:pt x="20" y="387"/>
                  <a:pt x="27" y="387"/>
                </a:cubicBezTo>
                <a:cubicBezTo>
                  <a:pt x="56" y="383"/>
                  <a:pt x="56" y="383"/>
                  <a:pt x="56" y="383"/>
                </a:cubicBezTo>
                <a:cubicBezTo>
                  <a:pt x="62" y="382"/>
                  <a:pt x="69" y="386"/>
                  <a:pt x="72" y="392"/>
                </a:cubicBezTo>
                <a:cubicBezTo>
                  <a:pt x="83" y="416"/>
                  <a:pt x="98" y="437"/>
                  <a:pt x="115" y="455"/>
                </a:cubicBezTo>
                <a:cubicBezTo>
                  <a:pt x="119" y="460"/>
                  <a:pt x="121" y="468"/>
                  <a:pt x="118" y="473"/>
                </a:cubicBezTo>
                <a:cubicBezTo>
                  <a:pt x="104" y="499"/>
                  <a:pt x="104" y="499"/>
                  <a:pt x="104" y="499"/>
                </a:cubicBezTo>
                <a:cubicBezTo>
                  <a:pt x="101" y="505"/>
                  <a:pt x="103" y="512"/>
                  <a:pt x="108" y="516"/>
                </a:cubicBezTo>
                <a:cubicBezTo>
                  <a:pt x="156" y="547"/>
                  <a:pt x="156" y="547"/>
                  <a:pt x="156" y="547"/>
                </a:cubicBezTo>
                <a:cubicBezTo>
                  <a:pt x="161" y="550"/>
                  <a:pt x="168" y="549"/>
                  <a:pt x="172" y="544"/>
                </a:cubicBezTo>
                <a:cubicBezTo>
                  <a:pt x="191" y="521"/>
                  <a:pt x="191" y="521"/>
                  <a:pt x="191" y="521"/>
                </a:cubicBezTo>
                <a:cubicBezTo>
                  <a:pt x="194" y="516"/>
                  <a:pt x="202" y="514"/>
                  <a:pt x="208" y="516"/>
                </a:cubicBezTo>
                <a:cubicBezTo>
                  <a:pt x="232" y="524"/>
                  <a:pt x="257" y="529"/>
                  <a:pt x="283" y="530"/>
                </a:cubicBezTo>
                <a:cubicBezTo>
                  <a:pt x="290" y="530"/>
                  <a:pt x="296" y="535"/>
                  <a:pt x="298" y="541"/>
                </a:cubicBezTo>
                <a:cubicBezTo>
                  <a:pt x="307" y="569"/>
                  <a:pt x="307" y="569"/>
                  <a:pt x="307" y="569"/>
                </a:cubicBezTo>
                <a:cubicBezTo>
                  <a:pt x="308" y="575"/>
                  <a:pt x="315" y="579"/>
                  <a:pt x="321" y="578"/>
                </a:cubicBezTo>
                <a:close/>
                <a:moveTo>
                  <a:pt x="252" y="109"/>
                </a:moveTo>
                <a:cubicBezTo>
                  <a:pt x="351" y="88"/>
                  <a:pt x="449" y="152"/>
                  <a:pt x="469" y="251"/>
                </a:cubicBezTo>
                <a:cubicBezTo>
                  <a:pt x="490" y="351"/>
                  <a:pt x="427" y="448"/>
                  <a:pt x="327" y="469"/>
                </a:cubicBezTo>
                <a:cubicBezTo>
                  <a:pt x="228" y="490"/>
                  <a:pt x="130" y="427"/>
                  <a:pt x="109" y="327"/>
                </a:cubicBezTo>
                <a:cubicBezTo>
                  <a:pt x="89" y="228"/>
                  <a:pt x="152" y="130"/>
                  <a:pt x="252" y="10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3" name="Title 1"/>
          <p:cNvSpPr txBox="1"/>
          <p:nvPr/>
        </p:nvSpPr>
        <p:spPr>
          <a:xfrm>
            <a:off x="5248716" y="3668817"/>
            <a:ext cx="93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初审</a:t>
            </a:r>
            <a:endParaRPr lang="id-ID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7559313" y="2650169"/>
            <a:ext cx="75211" cy="7650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5" name="Oval 19"/>
          <p:cNvSpPr>
            <a:spLocks noChangeArrowheads="1"/>
          </p:cNvSpPr>
          <p:nvPr/>
        </p:nvSpPr>
        <p:spPr bwMode="auto">
          <a:xfrm>
            <a:off x="7814771" y="2650169"/>
            <a:ext cx="77805" cy="7650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8068934" y="2650169"/>
            <a:ext cx="77805" cy="7650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8325690" y="2650169"/>
            <a:ext cx="75211" cy="7650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8" name="Freeform 39"/>
          <p:cNvSpPr>
            <a:spLocks noEditPoints="1"/>
          </p:cNvSpPr>
          <p:nvPr/>
        </p:nvSpPr>
        <p:spPr bwMode="auto">
          <a:xfrm>
            <a:off x="5761102" y="1404180"/>
            <a:ext cx="2379532" cy="2386015"/>
          </a:xfrm>
          <a:custGeom>
            <a:avLst/>
            <a:gdLst>
              <a:gd name="T0" fmla="*/ 430 w 917"/>
              <a:gd name="T1" fmla="*/ 900 h 917"/>
              <a:gd name="T2" fmla="*/ 459 w 917"/>
              <a:gd name="T3" fmla="*/ 862 h 917"/>
              <a:gd name="T4" fmla="*/ 556 w 917"/>
              <a:gd name="T5" fmla="*/ 869 h 917"/>
              <a:gd name="T6" fmla="*/ 591 w 917"/>
              <a:gd name="T7" fmla="*/ 899 h 917"/>
              <a:gd name="T8" fmla="*/ 655 w 917"/>
              <a:gd name="T9" fmla="*/ 855 h 917"/>
              <a:gd name="T10" fmla="*/ 661 w 917"/>
              <a:gd name="T11" fmla="*/ 807 h 917"/>
              <a:gd name="T12" fmla="*/ 748 w 917"/>
              <a:gd name="T13" fmla="*/ 766 h 917"/>
              <a:gd name="T14" fmla="*/ 793 w 917"/>
              <a:gd name="T15" fmla="*/ 774 h 917"/>
              <a:gd name="T16" fmla="*/ 827 w 917"/>
              <a:gd name="T17" fmla="*/ 704 h 917"/>
              <a:gd name="T18" fmla="*/ 808 w 917"/>
              <a:gd name="T19" fmla="*/ 660 h 917"/>
              <a:gd name="T20" fmla="*/ 863 w 917"/>
              <a:gd name="T21" fmla="*/ 580 h 917"/>
              <a:gd name="T22" fmla="*/ 906 w 917"/>
              <a:gd name="T23" fmla="*/ 564 h 917"/>
              <a:gd name="T24" fmla="*/ 900 w 917"/>
              <a:gd name="T25" fmla="*/ 487 h 917"/>
              <a:gd name="T26" fmla="*/ 862 w 917"/>
              <a:gd name="T27" fmla="*/ 458 h 917"/>
              <a:gd name="T28" fmla="*/ 869 w 917"/>
              <a:gd name="T29" fmla="*/ 361 h 917"/>
              <a:gd name="T30" fmla="*/ 899 w 917"/>
              <a:gd name="T31" fmla="*/ 326 h 917"/>
              <a:gd name="T32" fmla="*/ 855 w 917"/>
              <a:gd name="T33" fmla="*/ 262 h 917"/>
              <a:gd name="T34" fmla="*/ 808 w 917"/>
              <a:gd name="T35" fmla="*/ 256 h 917"/>
              <a:gd name="T36" fmla="*/ 766 w 917"/>
              <a:gd name="T37" fmla="*/ 169 h 917"/>
              <a:gd name="T38" fmla="*/ 774 w 917"/>
              <a:gd name="T39" fmla="*/ 124 h 917"/>
              <a:gd name="T40" fmla="*/ 704 w 917"/>
              <a:gd name="T41" fmla="*/ 90 h 917"/>
              <a:gd name="T42" fmla="*/ 660 w 917"/>
              <a:gd name="T43" fmla="*/ 109 h 917"/>
              <a:gd name="T44" fmla="*/ 580 w 917"/>
              <a:gd name="T45" fmla="*/ 54 h 917"/>
              <a:gd name="T46" fmla="*/ 564 w 917"/>
              <a:gd name="T47" fmla="*/ 11 h 917"/>
              <a:gd name="T48" fmla="*/ 487 w 917"/>
              <a:gd name="T49" fmla="*/ 17 h 917"/>
              <a:gd name="T50" fmla="*/ 458 w 917"/>
              <a:gd name="T51" fmla="*/ 55 h 917"/>
              <a:gd name="T52" fmla="*/ 361 w 917"/>
              <a:gd name="T53" fmla="*/ 47 h 917"/>
              <a:gd name="T54" fmla="*/ 326 w 917"/>
              <a:gd name="T55" fmla="*/ 18 h 917"/>
              <a:gd name="T56" fmla="*/ 263 w 917"/>
              <a:gd name="T57" fmla="*/ 62 h 917"/>
              <a:gd name="T58" fmla="*/ 256 w 917"/>
              <a:gd name="T59" fmla="*/ 109 h 917"/>
              <a:gd name="T60" fmla="*/ 169 w 917"/>
              <a:gd name="T61" fmla="*/ 151 h 917"/>
              <a:gd name="T62" fmla="*/ 124 w 917"/>
              <a:gd name="T63" fmla="*/ 143 h 917"/>
              <a:gd name="T64" fmla="*/ 90 w 917"/>
              <a:gd name="T65" fmla="*/ 213 h 917"/>
              <a:gd name="T66" fmla="*/ 109 w 917"/>
              <a:gd name="T67" fmla="*/ 257 h 917"/>
              <a:gd name="T68" fmla="*/ 54 w 917"/>
              <a:gd name="T69" fmla="*/ 337 h 917"/>
              <a:gd name="T70" fmla="*/ 11 w 917"/>
              <a:gd name="T71" fmla="*/ 353 h 917"/>
              <a:gd name="T72" fmla="*/ 17 w 917"/>
              <a:gd name="T73" fmla="*/ 430 h 917"/>
              <a:gd name="T74" fmla="*/ 55 w 917"/>
              <a:gd name="T75" fmla="*/ 459 h 917"/>
              <a:gd name="T76" fmla="*/ 47 w 917"/>
              <a:gd name="T77" fmla="*/ 556 h 917"/>
              <a:gd name="T78" fmla="*/ 18 w 917"/>
              <a:gd name="T79" fmla="*/ 591 h 917"/>
              <a:gd name="T80" fmla="*/ 62 w 917"/>
              <a:gd name="T81" fmla="*/ 654 h 917"/>
              <a:gd name="T82" fmla="*/ 109 w 917"/>
              <a:gd name="T83" fmla="*/ 661 h 917"/>
              <a:gd name="T84" fmla="*/ 151 w 917"/>
              <a:gd name="T85" fmla="*/ 748 h 917"/>
              <a:gd name="T86" fmla="*/ 143 w 917"/>
              <a:gd name="T87" fmla="*/ 793 h 917"/>
              <a:gd name="T88" fmla="*/ 213 w 917"/>
              <a:gd name="T89" fmla="*/ 827 h 917"/>
              <a:gd name="T90" fmla="*/ 257 w 917"/>
              <a:gd name="T91" fmla="*/ 808 h 917"/>
              <a:gd name="T92" fmla="*/ 337 w 917"/>
              <a:gd name="T93" fmla="*/ 863 h 917"/>
              <a:gd name="T94" fmla="*/ 353 w 917"/>
              <a:gd name="T95" fmla="*/ 906 h 917"/>
              <a:gd name="T96" fmla="*/ 195 w 917"/>
              <a:gd name="T97" fmla="*/ 411 h 917"/>
              <a:gd name="T98" fmla="*/ 722 w 917"/>
              <a:gd name="T99" fmla="*/ 504 h 917"/>
              <a:gd name="T100" fmla="*/ 195 w 917"/>
              <a:gd name="T101" fmla="*/ 411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17" h="917">
                <a:moveTo>
                  <a:pt x="406" y="915"/>
                </a:moveTo>
                <a:cubicBezTo>
                  <a:pt x="416" y="917"/>
                  <a:pt x="427" y="910"/>
                  <a:pt x="430" y="900"/>
                </a:cubicBezTo>
                <a:cubicBezTo>
                  <a:pt x="435" y="880"/>
                  <a:pt x="435" y="880"/>
                  <a:pt x="435" y="880"/>
                </a:cubicBezTo>
                <a:cubicBezTo>
                  <a:pt x="438" y="870"/>
                  <a:pt x="449" y="862"/>
                  <a:pt x="459" y="862"/>
                </a:cubicBezTo>
                <a:cubicBezTo>
                  <a:pt x="483" y="862"/>
                  <a:pt x="506" y="860"/>
                  <a:pt x="529" y="856"/>
                </a:cubicBezTo>
                <a:cubicBezTo>
                  <a:pt x="539" y="854"/>
                  <a:pt x="551" y="860"/>
                  <a:pt x="556" y="869"/>
                </a:cubicBezTo>
                <a:cubicBezTo>
                  <a:pt x="565" y="888"/>
                  <a:pt x="565" y="888"/>
                  <a:pt x="565" y="888"/>
                </a:cubicBezTo>
                <a:cubicBezTo>
                  <a:pt x="569" y="898"/>
                  <a:pt x="581" y="903"/>
                  <a:pt x="591" y="899"/>
                </a:cubicBezTo>
                <a:cubicBezTo>
                  <a:pt x="642" y="880"/>
                  <a:pt x="642" y="880"/>
                  <a:pt x="642" y="880"/>
                </a:cubicBezTo>
                <a:cubicBezTo>
                  <a:pt x="651" y="877"/>
                  <a:pt x="657" y="866"/>
                  <a:pt x="655" y="855"/>
                </a:cubicBezTo>
                <a:cubicBezTo>
                  <a:pt x="649" y="835"/>
                  <a:pt x="649" y="835"/>
                  <a:pt x="649" y="835"/>
                </a:cubicBezTo>
                <a:cubicBezTo>
                  <a:pt x="646" y="825"/>
                  <a:pt x="652" y="813"/>
                  <a:pt x="661" y="807"/>
                </a:cubicBezTo>
                <a:cubicBezTo>
                  <a:pt x="681" y="796"/>
                  <a:pt x="700" y="782"/>
                  <a:pt x="718" y="767"/>
                </a:cubicBezTo>
                <a:cubicBezTo>
                  <a:pt x="726" y="760"/>
                  <a:pt x="740" y="759"/>
                  <a:pt x="748" y="766"/>
                </a:cubicBezTo>
                <a:cubicBezTo>
                  <a:pt x="765" y="777"/>
                  <a:pt x="765" y="777"/>
                  <a:pt x="765" y="777"/>
                </a:cubicBezTo>
                <a:cubicBezTo>
                  <a:pt x="774" y="784"/>
                  <a:pt x="787" y="782"/>
                  <a:pt x="793" y="774"/>
                </a:cubicBezTo>
                <a:cubicBezTo>
                  <a:pt x="828" y="732"/>
                  <a:pt x="828" y="732"/>
                  <a:pt x="828" y="732"/>
                </a:cubicBezTo>
                <a:cubicBezTo>
                  <a:pt x="835" y="724"/>
                  <a:pt x="834" y="712"/>
                  <a:pt x="827" y="704"/>
                </a:cubicBezTo>
                <a:cubicBezTo>
                  <a:pt x="812" y="690"/>
                  <a:pt x="812" y="690"/>
                  <a:pt x="812" y="690"/>
                </a:cubicBezTo>
                <a:cubicBezTo>
                  <a:pt x="804" y="682"/>
                  <a:pt x="803" y="669"/>
                  <a:pt x="808" y="660"/>
                </a:cubicBezTo>
                <a:cubicBezTo>
                  <a:pt x="820" y="640"/>
                  <a:pt x="830" y="618"/>
                  <a:pt x="838" y="596"/>
                </a:cubicBezTo>
                <a:cubicBezTo>
                  <a:pt x="841" y="586"/>
                  <a:pt x="852" y="579"/>
                  <a:pt x="863" y="580"/>
                </a:cubicBezTo>
                <a:cubicBezTo>
                  <a:pt x="884" y="581"/>
                  <a:pt x="884" y="581"/>
                  <a:pt x="884" y="581"/>
                </a:cubicBezTo>
                <a:cubicBezTo>
                  <a:pt x="894" y="582"/>
                  <a:pt x="904" y="575"/>
                  <a:pt x="906" y="564"/>
                </a:cubicBezTo>
                <a:cubicBezTo>
                  <a:pt x="915" y="511"/>
                  <a:pt x="915" y="511"/>
                  <a:pt x="915" y="511"/>
                </a:cubicBezTo>
                <a:cubicBezTo>
                  <a:pt x="917" y="500"/>
                  <a:pt x="910" y="490"/>
                  <a:pt x="900" y="487"/>
                </a:cubicBezTo>
                <a:cubicBezTo>
                  <a:pt x="880" y="482"/>
                  <a:pt x="880" y="482"/>
                  <a:pt x="880" y="482"/>
                </a:cubicBezTo>
                <a:cubicBezTo>
                  <a:pt x="870" y="479"/>
                  <a:pt x="862" y="468"/>
                  <a:pt x="862" y="458"/>
                </a:cubicBezTo>
                <a:cubicBezTo>
                  <a:pt x="862" y="434"/>
                  <a:pt x="860" y="411"/>
                  <a:pt x="856" y="388"/>
                </a:cubicBezTo>
                <a:cubicBezTo>
                  <a:pt x="854" y="377"/>
                  <a:pt x="860" y="365"/>
                  <a:pt x="869" y="361"/>
                </a:cubicBezTo>
                <a:cubicBezTo>
                  <a:pt x="888" y="352"/>
                  <a:pt x="888" y="352"/>
                  <a:pt x="888" y="352"/>
                </a:cubicBezTo>
                <a:cubicBezTo>
                  <a:pt x="898" y="348"/>
                  <a:pt x="903" y="336"/>
                  <a:pt x="899" y="326"/>
                </a:cubicBezTo>
                <a:cubicBezTo>
                  <a:pt x="880" y="275"/>
                  <a:pt x="880" y="275"/>
                  <a:pt x="880" y="275"/>
                </a:cubicBezTo>
                <a:cubicBezTo>
                  <a:pt x="877" y="265"/>
                  <a:pt x="866" y="260"/>
                  <a:pt x="855" y="262"/>
                </a:cubicBezTo>
                <a:cubicBezTo>
                  <a:pt x="835" y="268"/>
                  <a:pt x="835" y="268"/>
                  <a:pt x="835" y="268"/>
                </a:cubicBezTo>
                <a:cubicBezTo>
                  <a:pt x="825" y="271"/>
                  <a:pt x="813" y="265"/>
                  <a:pt x="808" y="256"/>
                </a:cubicBezTo>
                <a:cubicBezTo>
                  <a:pt x="796" y="236"/>
                  <a:pt x="782" y="217"/>
                  <a:pt x="767" y="199"/>
                </a:cubicBezTo>
                <a:cubicBezTo>
                  <a:pt x="760" y="191"/>
                  <a:pt x="760" y="177"/>
                  <a:pt x="766" y="169"/>
                </a:cubicBezTo>
                <a:cubicBezTo>
                  <a:pt x="778" y="152"/>
                  <a:pt x="778" y="152"/>
                  <a:pt x="778" y="152"/>
                </a:cubicBezTo>
                <a:cubicBezTo>
                  <a:pt x="784" y="143"/>
                  <a:pt x="782" y="130"/>
                  <a:pt x="774" y="124"/>
                </a:cubicBezTo>
                <a:cubicBezTo>
                  <a:pt x="732" y="89"/>
                  <a:pt x="732" y="89"/>
                  <a:pt x="732" y="89"/>
                </a:cubicBezTo>
                <a:cubicBezTo>
                  <a:pt x="724" y="82"/>
                  <a:pt x="712" y="83"/>
                  <a:pt x="704" y="90"/>
                </a:cubicBezTo>
                <a:cubicBezTo>
                  <a:pt x="690" y="105"/>
                  <a:pt x="690" y="105"/>
                  <a:pt x="690" y="105"/>
                </a:cubicBezTo>
                <a:cubicBezTo>
                  <a:pt x="682" y="112"/>
                  <a:pt x="669" y="114"/>
                  <a:pt x="660" y="109"/>
                </a:cubicBezTo>
                <a:cubicBezTo>
                  <a:pt x="640" y="97"/>
                  <a:pt x="618" y="87"/>
                  <a:pt x="596" y="79"/>
                </a:cubicBezTo>
                <a:cubicBezTo>
                  <a:pt x="586" y="75"/>
                  <a:pt x="579" y="64"/>
                  <a:pt x="580" y="54"/>
                </a:cubicBezTo>
                <a:cubicBezTo>
                  <a:pt x="581" y="33"/>
                  <a:pt x="581" y="33"/>
                  <a:pt x="581" y="33"/>
                </a:cubicBezTo>
                <a:cubicBezTo>
                  <a:pt x="582" y="23"/>
                  <a:pt x="575" y="13"/>
                  <a:pt x="564" y="11"/>
                </a:cubicBezTo>
                <a:cubicBezTo>
                  <a:pt x="511" y="1"/>
                  <a:pt x="511" y="1"/>
                  <a:pt x="511" y="1"/>
                </a:cubicBezTo>
                <a:cubicBezTo>
                  <a:pt x="501" y="0"/>
                  <a:pt x="490" y="6"/>
                  <a:pt x="487" y="17"/>
                </a:cubicBezTo>
                <a:cubicBezTo>
                  <a:pt x="482" y="37"/>
                  <a:pt x="482" y="37"/>
                  <a:pt x="482" y="37"/>
                </a:cubicBezTo>
                <a:cubicBezTo>
                  <a:pt x="479" y="47"/>
                  <a:pt x="468" y="55"/>
                  <a:pt x="458" y="55"/>
                </a:cubicBezTo>
                <a:cubicBezTo>
                  <a:pt x="434" y="55"/>
                  <a:pt x="411" y="57"/>
                  <a:pt x="388" y="61"/>
                </a:cubicBezTo>
                <a:cubicBezTo>
                  <a:pt x="378" y="63"/>
                  <a:pt x="366" y="57"/>
                  <a:pt x="361" y="47"/>
                </a:cubicBezTo>
                <a:cubicBezTo>
                  <a:pt x="352" y="29"/>
                  <a:pt x="352" y="29"/>
                  <a:pt x="352" y="29"/>
                </a:cubicBezTo>
                <a:cubicBezTo>
                  <a:pt x="348" y="19"/>
                  <a:pt x="336" y="14"/>
                  <a:pt x="326" y="18"/>
                </a:cubicBezTo>
                <a:cubicBezTo>
                  <a:pt x="276" y="36"/>
                  <a:pt x="276" y="36"/>
                  <a:pt x="276" y="36"/>
                </a:cubicBezTo>
                <a:cubicBezTo>
                  <a:pt x="266" y="40"/>
                  <a:pt x="260" y="51"/>
                  <a:pt x="263" y="62"/>
                </a:cubicBezTo>
                <a:cubicBezTo>
                  <a:pt x="268" y="82"/>
                  <a:pt x="268" y="82"/>
                  <a:pt x="268" y="82"/>
                </a:cubicBezTo>
                <a:cubicBezTo>
                  <a:pt x="271" y="92"/>
                  <a:pt x="265" y="104"/>
                  <a:pt x="256" y="109"/>
                </a:cubicBezTo>
                <a:cubicBezTo>
                  <a:pt x="236" y="121"/>
                  <a:pt x="217" y="135"/>
                  <a:pt x="199" y="150"/>
                </a:cubicBezTo>
                <a:cubicBezTo>
                  <a:pt x="191" y="156"/>
                  <a:pt x="177" y="157"/>
                  <a:pt x="169" y="151"/>
                </a:cubicBezTo>
                <a:cubicBezTo>
                  <a:pt x="152" y="139"/>
                  <a:pt x="152" y="139"/>
                  <a:pt x="152" y="139"/>
                </a:cubicBezTo>
                <a:cubicBezTo>
                  <a:pt x="143" y="133"/>
                  <a:pt x="130" y="135"/>
                  <a:pt x="124" y="143"/>
                </a:cubicBezTo>
                <a:cubicBezTo>
                  <a:pt x="89" y="184"/>
                  <a:pt x="89" y="184"/>
                  <a:pt x="89" y="184"/>
                </a:cubicBezTo>
                <a:cubicBezTo>
                  <a:pt x="82" y="193"/>
                  <a:pt x="83" y="205"/>
                  <a:pt x="90" y="213"/>
                </a:cubicBezTo>
                <a:cubicBezTo>
                  <a:pt x="105" y="227"/>
                  <a:pt x="105" y="227"/>
                  <a:pt x="105" y="227"/>
                </a:cubicBezTo>
                <a:cubicBezTo>
                  <a:pt x="113" y="235"/>
                  <a:pt x="114" y="248"/>
                  <a:pt x="109" y="257"/>
                </a:cubicBezTo>
                <a:cubicBezTo>
                  <a:pt x="97" y="277"/>
                  <a:pt x="87" y="299"/>
                  <a:pt x="79" y="321"/>
                </a:cubicBezTo>
                <a:cubicBezTo>
                  <a:pt x="75" y="331"/>
                  <a:pt x="64" y="338"/>
                  <a:pt x="54" y="337"/>
                </a:cubicBezTo>
                <a:cubicBezTo>
                  <a:pt x="33" y="335"/>
                  <a:pt x="33" y="335"/>
                  <a:pt x="33" y="335"/>
                </a:cubicBezTo>
                <a:cubicBezTo>
                  <a:pt x="23" y="335"/>
                  <a:pt x="13" y="342"/>
                  <a:pt x="11" y="353"/>
                </a:cubicBezTo>
                <a:cubicBezTo>
                  <a:pt x="2" y="406"/>
                  <a:pt x="2" y="406"/>
                  <a:pt x="2" y="406"/>
                </a:cubicBezTo>
                <a:cubicBezTo>
                  <a:pt x="0" y="416"/>
                  <a:pt x="7" y="427"/>
                  <a:pt x="17" y="430"/>
                </a:cubicBezTo>
                <a:cubicBezTo>
                  <a:pt x="37" y="435"/>
                  <a:pt x="37" y="435"/>
                  <a:pt x="37" y="435"/>
                </a:cubicBezTo>
                <a:cubicBezTo>
                  <a:pt x="47" y="438"/>
                  <a:pt x="55" y="449"/>
                  <a:pt x="55" y="459"/>
                </a:cubicBezTo>
                <a:cubicBezTo>
                  <a:pt x="55" y="483"/>
                  <a:pt x="57" y="506"/>
                  <a:pt x="61" y="529"/>
                </a:cubicBezTo>
                <a:cubicBezTo>
                  <a:pt x="63" y="539"/>
                  <a:pt x="57" y="551"/>
                  <a:pt x="47" y="556"/>
                </a:cubicBezTo>
                <a:cubicBezTo>
                  <a:pt x="29" y="565"/>
                  <a:pt x="29" y="565"/>
                  <a:pt x="29" y="565"/>
                </a:cubicBezTo>
                <a:cubicBezTo>
                  <a:pt x="19" y="569"/>
                  <a:pt x="14" y="581"/>
                  <a:pt x="18" y="591"/>
                </a:cubicBezTo>
                <a:cubicBezTo>
                  <a:pt x="37" y="641"/>
                  <a:pt x="37" y="641"/>
                  <a:pt x="37" y="641"/>
                </a:cubicBezTo>
                <a:cubicBezTo>
                  <a:pt x="40" y="651"/>
                  <a:pt x="51" y="657"/>
                  <a:pt x="62" y="654"/>
                </a:cubicBezTo>
                <a:cubicBezTo>
                  <a:pt x="82" y="649"/>
                  <a:pt x="82" y="649"/>
                  <a:pt x="82" y="649"/>
                </a:cubicBezTo>
                <a:cubicBezTo>
                  <a:pt x="92" y="646"/>
                  <a:pt x="104" y="652"/>
                  <a:pt x="109" y="661"/>
                </a:cubicBezTo>
                <a:cubicBezTo>
                  <a:pt x="121" y="681"/>
                  <a:pt x="135" y="700"/>
                  <a:pt x="150" y="718"/>
                </a:cubicBezTo>
                <a:cubicBezTo>
                  <a:pt x="156" y="726"/>
                  <a:pt x="157" y="740"/>
                  <a:pt x="151" y="748"/>
                </a:cubicBezTo>
                <a:cubicBezTo>
                  <a:pt x="139" y="765"/>
                  <a:pt x="139" y="765"/>
                  <a:pt x="139" y="765"/>
                </a:cubicBezTo>
                <a:cubicBezTo>
                  <a:pt x="133" y="774"/>
                  <a:pt x="135" y="786"/>
                  <a:pt x="143" y="793"/>
                </a:cubicBezTo>
                <a:cubicBezTo>
                  <a:pt x="185" y="828"/>
                  <a:pt x="185" y="828"/>
                  <a:pt x="185" y="828"/>
                </a:cubicBezTo>
                <a:cubicBezTo>
                  <a:pt x="193" y="835"/>
                  <a:pt x="205" y="834"/>
                  <a:pt x="213" y="827"/>
                </a:cubicBezTo>
                <a:cubicBezTo>
                  <a:pt x="227" y="812"/>
                  <a:pt x="227" y="812"/>
                  <a:pt x="227" y="812"/>
                </a:cubicBezTo>
                <a:cubicBezTo>
                  <a:pt x="235" y="804"/>
                  <a:pt x="248" y="803"/>
                  <a:pt x="257" y="808"/>
                </a:cubicBezTo>
                <a:cubicBezTo>
                  <a:pt x="277" y="820"/>
                  <a:pt x="299" y="830"/>
                  <a:pt x="321" y="838"/>
                </a:cubicBezTo>
                <a:cubicBezTo>
                  <a:pt x="331" y="841"/>
                  <a:pt x="338" y="852"/>
                  <a:pt x="337" y="863"/>
                </a:cubicBezTo>
                <a:cubicBezTo>
                  <a:pt x="336" y="884"/>
                  <a:pt x="336" y="884"/>
                  <a:pt x="336" y="884"/>
                </a:cubicBezTo>
                <a:cubicBezTo>
                  <a:pt x="335" y="894"/>
                  <a:pt x="342" y="904"/>
                  <a:pt x="353" y="906"/>
                </a:cubicBezTo>
                <a:lnTo>
                  <a:pt x="406" y="915"/>
                </a:lnTo>
                <a:close/>
                <a:moveTo>
                  <a:pt x="195" y="411"/>
                </a:moveTo>
                <a:cubicBezTo>
                  <a:pt x="221" y="266"/>
                  <a:pt x="359" y="169"/>
                  <a:pt x="505" y="194"/>
                </a:cubicBezTo>
                <a:cubicBezTo>
                  <a:pt x="650" y="219"/>
                  <a:pt x="748" y="358"/>
                  <a:pt x="722" y="504"/>
                </a:cubicBezTo>
                <a:cubicBezTo>
                  <a:pt x="697" y="649"/>
                  <a:pt x="558" y="747"/>
                  <a:pt x="413" y="721"/>
                </a:cubicBezTo>
                <a:cubicBezTo>
                  <a:pt x="267" y="696"/>
                  <a:pt x="170" y="557"/>
                  <a:pt x="195" y="4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9" name="Title 1"/>
          <p:cNvSpPr txBox="1"/>
          <p:nvPr/>
        </p:nvSpPr>
        <p:spPr>
          <a:xfrm>
            <a:off x="6527548" y="2320671"/>
            <a:ext cx="93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批办</a:t>
            </a:r>
            <a:endParaRPr lang="id-ID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Freeform 37"/>
          <p:cNvSpPr>
            <a:spLocks noEditPoints="1"/>
          </p:cNvSpPr>
          <p:nvPr/>
        </p:nvSpPr>
        <p:spPr bwMode="auto">
          <a:xfrm>
            <a:off x="7795991" y="2631790"/>
            <a:ext cx="1946418" cy="1951605"/>
          </a:xfrm>
          <a:custGeom>
            <a:avLst/>
            <a:gdLst>
              <a:gd name="T0" fmla="*/ 416 w 750"/>
              <a:gd name="T1" fmla="*/ 717 h 750"/>
              <a:gd name="T2" fmla="*/ 511 w 750"/>
              <a:gd name="T3" fmla="*/ 692 h 750"/>
              <a:gd name="T4" fmla="*/ 582 w 750"/>
              <a:gd name="T5" fmla="*/ 688 h 750"/>
              <a:gd name="T6" fmla="*/ 587 w 750"/>
              <a:gd name="T7" fmla="*/ 627 h 750"/>
              <a:gd name="T8" fmla="*/ 667 w 750"/>
              <a:gd name="T9" fmla="*/ 588 h 750"/>
              <a:gd name="T10" fmla="*/ 706 w 750"/>
              <a:gd name="T11" fmla="*/ 521 h 750"/>
              <a:gd name="T12" fmla="*/ 700 w 750"/>
              <a:gd name="T13" fmla="*/ 432 h 750"/>
              <a:gd name="T14" fmla="*/ 750 w 750"/>
              <a:gd name="T15" fmla="*/ 397 h 750"/>
              <a:gd name="T16" fmla="*/ 718 w 750"/>
              <a:gd name="T17" fmla="*/ 334 h 750"/>
              <a:gd name="T18" fmla="*/ 692 w 750"/>
              <a:gd name="T19" fmla="*/ 239 h 750"/>
              <a:gd name="T20" fmla="*/ 689 w 750"/>
              <a:gd name="T21" fmla="*/ 168 h 750"/>
              <a:gd name="T22" fmla="*/ 628 w 750"/>
              <a:gd name="T23" fmla="*/ 163 h 750"/>
              <a:gd name="T24" fmla="*/ 589 w 750"/>
              <a:gd name="T25" fmla="*/ 83 h 750"/>
              <a:gd name="T26" fmla="*/ 521 w 750"/>
              <a:gd name="T27" fmla="*/ 44 h 750"/>
              <a:gd name="T28" fmla="*/ 433 w 750"/>
              <a:gd name="T29" fmla="*/ 50 h 750"/>
              <a:gd name="T30" fmla="*/ 397 w 750"/>
              <a:gd name="T31" fmla="*/ 0 h 750"/>
              <a:gd name="T32" fmla="*/ 335 w 750"/>
              <a:gd name="T33" fmla="*/ 32 h 750"/>
              <a:gd name="T34" fmla="*/ 239 w 750"/>
              <a:gd name="T35" fmla="*/ 58 h 750"/>
              <a:gd name="T36" fmla="*/ 169 w 750"/>
              <a:gd name="T37" fmla="*/ 61 h 750"/>
              <a:gd name="T38" fmla="*/ 163 w 750"/>
              <a:gd name="T39" fmla="*/ 122 h 750"/>
              <a:gd name="T40" fmla="*/ 84 w 750"/>
              <a:gd name="T41" fmla="*/ 161 h 750"/>
              <a:gd name="T42" fmla="*/ 45 w 750"/>
              <a:gd name="T43" fmla="*/ 229 h 750"/>
              <a:gd name="T44" fmla="*/ 51 w 750"/>
              <a:gd name="T45" fmla="*/ 317 h 750"/>
              <a:gd name="T46" fmla="*/ 0 w 750"/>
              <a:gd name="T47" fmla="*/ 353 h 750"/>
              <a:gd name="T48" fmla="*/ 33 w 750"/>
              <a:gd name="T49" fmla="*/ 415 h 750"/>
              <a:gd name="T50" fmla="*/ 58 w 750"/>
              <a:gd name="T51" fmla="*/ 511 h 750"/>
              <a:gd name="T52" fmla="*/ 62 w 750"/>
              <a:gd name="T53" fmla="*/ 581 h 750"/>
              <a:gd name="T54" fmla="*/ 123 w 750"/>
              <a:gd name="T55" fmla="*/ 587 h 750"/>
              <a:gd name="T56" fmla="*/ 162 w 750"/>
              <a:gd name="T57" fmla="*/ 666 h 750"/>
              <a:gd name="T58" fmla="*/ 229 w 750"/>
              <a:gd name="T59" fmla="*/ 705 h 750"/>
              <a:gd name="T60" fmla="*/ 318 w 750"/>
              <a:gd name="T61" fmla="*/ 699 h 750"/>
              <a:gd name="T62" fmla="*/ 353 w 750"/>
              <a:gd name="T63" fmla="*/ 750 h 750"/>
              <a:gd name="T64" fmla="*/ 325 w 750"/>
              <a:gd name="T65" fmla="*/ 656 h 750"/>
              <a:gd name="T66" fmla="*/ 217 w 750"/>
              <a:gd name="T67" fmla="*/ 611 h 750"/>
              <a:gd name="T68" fmla="*/ 139 w 750"/>
              <a:gd name="T69" fmla="*/ 533 h 750"/>
              <a:gd name="T70" fmla="*/ 94 w 750"/>
              <a:gd name="T71" fmla="*/ 425 h 750"/>
              <a:gd name="T72" fmla="*/ 94 w 750"/>
              <a:gd name="T73" fmla="*/ 324 h 750"/>
              <a:gd name="T74" fmla="*/ 139 w 750"/>
              <a:gd name="T75" fmla="*/ 217 h 750"/>
              <a:gd name="T76" fmla="*/ 217 w 750"/>
              <a:gd name="T77" fmla="*/ 138 h 750"/>
              <a:gd name="T78" fmla="*/ 325 w 750"/>
              <a:gd name="T79" fmla="*/ 93 h 750"/>
              <a:gd name="T80" fmla="*/ 426 w 750"/>
              <a:gd name="T81" fmla="*/ 93 h 750"/>
              <a:gd name="T82" fmla="*/ 533 w 750"/>
              <a:gd name="T83" fmla="*/ 138 h 750"/>
              <a:gd name="T84" fmla="*/ 612 w 750"/>
              <a:gd name="T85" fmla="*/ 217 h 750"/>
              <a:gd name="T86" fmla="*/ 657 w 750"/>
              <a:gd name="T87" fmla="*/ 324 h 750"/>
              <a:gd name="T88" fmla="*/ 657 w 750"/>
              <a:gd name="T89" fmla="*/ 425 h 750"/>
              <a:gd name="T90" fmla="*/ 612 w 750"/>
              <a:gd name="T91" fmla="*/ 533 h 750"/>
              <a:gd name="T92" fmla="*/ 533 w 750"/>
              <a:gd name="T93" fmla="*/ 611 h 750"/>
              <a:gd name="T94" fmla="*/ 426 w 750"/>
              <a:gd name="T95" fmla="*/ 656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50" h="750">
                <a:moveTo>
                  <a:pt x="397" y="750"/>
                </a:moveTo>
                <a:cubicBezTo>
                  <a:pt x="406" y="750"/>
                  <a:pt x="414" y="743"/>
                  <a:pt x="414" y="734"/>
                </a:cubicBezTo>
                <a:cubicBezTo>
                  <a:pt x="416" y="717"/>
                  <a:pt x="416" y="717"/>
                  <a:pt x="416" y="717"/>
                </a:cubicBezTo>
                <a:cubicBezTo>
                  <a:pt x="417" y="709"/>
                  <a:pt x="424" y="701"/>
                  <a:pt x="433" y="699"/>
                </a:cubicBezTo>
                <a:cubicBezTo>
                  <a:pt x="452" y="696"/>
                  <a:pt x="470" y="691"/>
                  <a:pt x="488" y="684"/>
                </a:cubicBezTo>
                <a:cubicBezTo>
                  <a:pt x="496" y="681"/>
                  <a:pt x="507" y="684"/>
                  <a:pt x="511" y="692"/>
                </a:cubicBezTo>
                <a:cubicBezTo>
                  <a:pt x="521" y="705"/>
                  <a:pt x="521" y="705"/>
                  <a:pt x="521" y="705"/>
                </a:cubicBezTo>
                <a:cubicBezTo>
                  <a:pt x="526" y="712"/>
                  <a:pt x="536" y="715"/>
                  <a:pt x="544" y="710"/>
                </a:cubicBezTo>
                <a:cubicBezTo>
                  <a:pt x="582" y="688"/>
                  <a:pt x="582" y="688"/>
                  <a:pt x="582" y="688"/>
                </a:cubicBezTo>
                <a:cubicBezTo>
                  <a:pt x="589" y="684"/>
                  <a:pt x="592" y="674"/>
                  <a:pt x="589" y="666"/>
                </a:cubicBezTo>
                <a:cubicBezTo>
                  <a:pt x="582" y="651"/>
                  <a:pt x="582" y="651"/>
                  <a:pt x="582" y="651"/>
                </a:cubicBezTo>
                <a:cubicBezTo>
                  <a:pt x="578" y="643"/>
                  <a:pt x="581" y="633"/>
                  <a:pt x="587" y="627"/>
                </a:cubicBezTo>
                <a:cubicBezTo>
                  <a:pt x="602" y="615"/>
                  <a:pt x="615" y="601"/>
                  <a:pt x="628" y="587"/>
                </a:cubicBezTo>
                <a:cubicBezTo>
                  <a:pt x="633" y="580"/>
                  <a:pt x="644" y="577"/>
                  <a:pt x="652" y="581"/>
                </a:cubicBezTo>
                <a:cubicBezTo>
                  <a:pt x="667" y="588"/>
                  <a:pt x="667" y="588"/>
                  <a:pt x="667" y="588"/>
                </a:cubicBezTo>
                <a:cubicBezTo>
                  <a:pt x="675" y="592"/>
                  <a:pt x="685" y="589"/>
                  <a:pt x="689" y="581"/>
                </a:cubicBezTo>
                <a:cubicBezTo>
                  <a:pt x="711" y="543"/>
                  <a:pt x="711" y="543"/>
                  <a:pt x="711" y="543"/>
                </a:cubicBezTo>
                <a:cubicBezTo>
                  <a:pt x="715" y="536"/>
                  <a:pt x="713" y="525"/>
                  <a:pt x="706" y="521"/>
                </a:cubicBezTo>
                <a:cubicBezTo>
                  <a:pt x="692" y="511"/>
                  <a:pt x="692" y="511"/>
                  <a:pt x="692" y="511"/>
                </a:cubicBezTo>
                <a:cubicBezTo>
                  <a:pt x="685" y="506"/>
                  <a:pt x="682" y="495"/>
                  <a:pt x="685" y="487"/>
                </a:cubicBezTo>
                <a:cubicBezTo>
                  <a:pt x="691" y="470"/>
                  <a:pt x="696" y="451"/>
                  <a:pt x="700" y="432"/>
                </a:cubicBezTo>
                <a:cubicBezTo>
                  <a:pt x="701" y="424"/>
                  <a:pt x="709" y="416"/>
                  <a:pt x="718" y="415"/>
                </a:cubicBezTo>
                <a:cubicBezTo>
                  <a:pt x="735" y="414"/>
                  <a:pt x="735" y="414"/>
                  <a:pt x="735" y="414"/>
                </a:cubicBezTo>
                <a:cubicBezTo>
                  <a:pt x="743" y="413"/>
                  <a:pt x="750" y="405"/>
                  <a:pt x="750" y="397"/>
                </a:cubicBezTo>
                <a:cubicBezTo>
                  <a:pt x="750" y="353"/>
                  <a:pt x="750" y="353"/>
                  <a:pt x="750" y="353"/>
                </a:cubicBezTo>
                <a:cubicBezTo>
                  <a:pt x="750" y="344"/>
                  <a:pt x="743" y="336"/>
                  <a:pt x="735" y="336"/>
                </a:cubicBezTo>
                <a:cubicBezTo>
                  <a:pt x="718" y="334"/>
                  <a:pt x="718" y="334"/>
                  <a:pt x="718" y="334"/>
                </a:cubicBezTo>
                <a:cubicBezTo>
                  <a:pt x="709" y="333"/>
                  <a:pt x="701" y="326"/>
                  <a:pt x="700" y="317"/>
                </a:cubicBezTo>
                <a:cubicBezTo>
                  <a:pt x="696" y="298"/>
                  <a:pt x="691" y="280"/>
                  <a:pt x="685" y="262"/>
                </a:cubicBezTo>
                <a:cubicBezTo>
                  <a:pt x="682" y="254"/>
                  <a:pt x="685" y="243"/>
                  <a:pt x="692" y="239"/>
                </a:cubicBezTo>
                <a:cubicBezTo>
                  <a:pt x="706" y="229"/>
                  <a:pt x="706" y="229"/>
                  <a:pt x="706" y="229"/>
                </a:cubicBezTo>
                <a:cubicBezTo>
                  <a:pt x="713" y="224"/>
                  <a:pt x="715" y="214"/>
                  <a:pt x="711" y="206"/>
                </a:cubicBezTo>
                <a:cubicBezTo>
                  <a:pt x="689" y="168"/>
                  <a:pt x="689" y="168"/>
                  <a:pt x="689" y="168"/>
                </a:cubicBezTo>
                <a:cubicBezTo>
                  <a:pt x="685" y="161"/>
                  <a:pt x="675" y="158"/>
                  <a:pt x="667" y="161"/>
                </a:cubicBezTo>
                <a:cubicBezTo>
                  <a:pt x="652" y="168"/>
                  <a:pt x="652" y="168"/>
                  <a:pt x="652" y="168"/>
                </a:cubicBezTo>
                <a:cubicBezTo>
                  <a:pt x="644" y="172"/>
                  <a:pt x="633" y="169"/>
                  <a:pt x="628" y="163"/>
                </a:cubicBezTo>
                <a:cubicBezTo>
                  <a:pt x="615" y="148"/>
                  <a:pt x="602" y="135"/>
                  <a:pt x="587" y="122"/>
                </a:cubicBezTo>
                <a:cubicBezTo>
                  <a:pt x="581" y="117"/>
                  <a:pt x="578" y="106"/>
                  <a:pt x="582" y="98"/>
                </a:cubicBezTo>
                <a:cubicBezTo>
                  <a:pt x="589" y="83"/>
                  <a:pt x="589" y="83"/>
                  <a:pt x="589" y="83"/>
                </a:cubicBezTo>
                <a:cubicBezTo>
                  <a:pt x="592" y="75"/>
                  <a:pt x="589" y="65"/>
                  <a:pt x="582" y="61"/>
                </a:cubicBezTo>
                <a:cubicBezTo>
                  <a:pt x="544" y="39"/>
                  <a:pt x="544" y="39"/>
                  <a:pt x="544" y="39"/>
                </a:cubicBezTo>
                <a:cubicBezTo>
                  <a:pt x="536" y="35"/>
                  <a:pt x="526" y="37"/>
                  <a:pt x="521" y="44"/>
                </a:cubicBezTo>
                <a:cubicBezTo>
                  <a:pt x="511" y="58"/>
                  <a:pt x="511" y="58"/>
                  <a:pt x="511" y="58"/>
                </a:cubicBezTo>
                <a:cubicBezTo>
                  <a:pt x="507" y="65"/>
                  <a:pt x="496" y="68"/>
                  <a:pt x="488" y="65"/>
                </a:cubicBezTo>
                <a:cubicBezTo>
                  <a:pt x="470" y="59"/>
                  <a:pt x="452" y="54"/>
                  <a:pt x="433" y="50"/>
                </a:cubicBezTo>
                <a:cubicBezTo>
                  <a:pt x="424" y="49"/>
                  <a:pt x="417" y="41"/>
                  <a:pt x="416" y="32"/>
                </a:cubicBezTo>
                <a:cubicBezTo>
                  <a:pt x="414" y="15"/>
                  <a:pt x="414" y="15"/>
                  <a:pt x="414" y="15"/>
                </a:cubicBezTo>
                <a:cubicBezTo>
                  <a:pt x="414" y="7"/>
                  <a:pt x="406" y="0"/>
                  <a:pt x="397" y="0"/>
                </a:cubicBezTo>
                <a:cubicBezTo>
                  <a:pt x="353" y="0"/>
                  <a:pt x="353" y="0"/>
                  <a:pt x="353" y="0"/>
                </a:cubicBezTo>
                <a:cubicBezTo>
                  <a:pt x="345" y="0"/>
                  <a:pt x="337" y="7"/>
                  <a:pt x="336" y="15"/>
                </a:cubicBezTo>
                <a:cubicBezTo>
                  <a:pt x="335" y="32"/>
                  <a:pt x="335" y="32"/>
                  <a:pt x="335" y="32"/>
                </a:cubicBezTo>
                <a:cubicBezTo>
                  <a:pt x="334" y="41"/>
                  <a:pt x="326" y="49"/>
                  <a:pt x="318" y="50"/>
                </a:cubicBezTo>
                <a:cubicBezTo>
                  <a:pt x="299" y="54"/>
                  <a:pt x="280" y="59"/>
                  <a:pt x="263" y="65"/>
                </a:cubicBezTo>
                <a:cubicBezTo>
                  <a:pt x="255" y="68"/>
                  <a:pt x="244" y="65"/>
                  <a:pt x="239" y="58"/>
                </a:cubicBezTo>
                <a:cubicBezTo>
                  <a:pt x="229" y="44"/>
                  <a:pt x="229" y="44"/>
                  <a:pt x="229" y="44"/>
                </a:cubicBezTo>
                <a:cubicBezTo>
                  <a:pt x="225" y="37"/>
                  <a:pt x="214" y="35"/>
                  <a:pt x="207" y="39"/>
                </a:cubicBezTo>
                <a:cubicBezTo>
                  <a:pt x="169" y="61"/>
                  <a:pt x="169" y="61"/>
                  <a:pt x="169" y="61"/>
                </a:cubicBezTo>
                <a:cubicBezTo>
                  <a:pt x="161" y="65"/>
                  <a:pt x="158" y="75"/>
                  <a:pt x="162" y="83"/>
                </a:cubicBezTo>
                <a:cubicBezTo>
                  <a:pt x="169" y="98"/>
                  <a:pt x="169" y="98"/>
                  <a:pt x="169" y="98"/>
                </a:cubicBezTo>
                <a:cubicBezTo>
                  <a:pt x="173" y="106"/>
                  <a:pt x="170" y="117"/>
                  <a:pt x="163" y="122"/>
                </a:cubicBezTo>
                <a:cubicBezTo>
                  <a:pt x="149" y="135"/>
                  <a:pt x="135" y="148"/>
                  <a:pt x="123" y="163"/>
                </a:cubicBezTo>
                <a:cubicBezTo>
                  <a:pt x="117" y="169"/>
                  <a:pt x="107" y="172"/>
                  <a:pt x="99" y="168"/>
                </a:cubicBezTo>
                <a:cubicBezTo>
                  <a:pt x="84" y="161"/>
                  <a:pt x="84" y="161"/>
                  <a:pt x="84" y="161"/>
                </a:cubicBezTo>
                <a:cubicBezTo>
                  <a:pt x="76" y="158"/>
                  <a:pt x="66" y="161"/>
                  <a:pt x="62" y="168"/>
                </a:cubicBezTo>
                <a:cubicBezTo>
                  <a:pt x="40" y="206"/>
                  <a:pt x="40" y="206"/>
                  <a:pt x="40" y="206"/>
                </a:cubicBezTo>
                <a:cubicBezTo>
                  <a:pt x="35" y="214"/>
                  <a:pt x="38" y="224"/>
                  <a:pt x="45" y="229"/>
                </a:cubicBezTo>
                <a:cubicBezTo>
                  <a:pt x="58" y="238"/>
                  <a:pt x="58" y="238"/>
                  <a:pt x="58" y="238"/>
                </a:cubicBezTo>
                <a:cubicBezTo>
                  <a:pt x="66" y="243"/>
                  <a:pt x="69" y="254"/>
                  <a:pt x="66" y="262"/>
                </a:cubicBezTo>
                <a:cubicBezTo>
                  <a:pt x="59" y="280"/>
                  <a:pt x="54" y="298"/>
                  <a:pt x="51" y="317"/>
                </a:cubicBezTo>
                <a:cubicBezTo>
                  <a:pt x="49" y="326"/>
                  <a:pt x="41" y="333"/>
                  <a:pt x="33" y="334"/>
                </a:cubicBezTo>
                <a:cubicBezTo>
                  <a:pt x="16" y="336"/>
                  <a:pt x="16" y="336"/>
                  <a:pt x="16" y="336"/>
                </a:cubicBezTo>
                <a:cubicBezTo>
                  <a:pt x="7" y="336"/>
                  <a:pt x="0" y="344"/>
                  <a:pt x="0" y="353"/>
                </a:cubicBezTo>
                <a:cubicBezTo>
                  <a:pt x="0" y="397"/>
                  <a:pt x="0" y="397"/>
                  <a:pt x="0" y="397"/>
                </a:cubicBezTo>
                <a:cubicBezTo>
                  <a:pt x="0" y="405"/>
                  <a:pt x="7" y="413"/>
                  <a:pt x="16" y="414"/>
                </a:cubicBezTo>
                <a:cubicBezTo>
                  <a:pt x="33" y="415"/>
                  <a:pt x="33" y="415"/>
                  <a:pt x="33" y="415"/>
                </a:cubicBezTo>
                <a:cubicBezTo>
                  <a:pt x="41" y="416"/>
                  <a:pt x="49" y="424"/>
                  <a:pt x="51" y="432"/>
                </a:cubicBezTo>
                <a:cubicBezTo>
                  <a:pt x="54" y="451"/>
                  <a:pt x="59" y="470"/>
                  <a:pt x="66" y="487"/>
                </a:cubicBezTo>
                <a:cubicBezTo>
                  <a:pt x="69" y="495"/>
                  <a:pt x="66" y="506"/>
                  <a:pt x="58" y="511"/>
                </a:cubicBezTo>
                <a:cubicBezTo>
                  <a:pt x="45" y="520"/>
                  <a:pt x="45" y="520"/>
                  <a:pt x="45" y="520"/>
                </a:cubicBezTo>
                <a:cubicBezTo>
                  <a:pt x="38" y="525"/>
                  <a:pt x="35" y="536"/>
                  <a:pt x="40" y="543"/>
                </a:cubicBezTo>
                <a:cubicBezTo>
                  <a:pt x="62" y="581"/>
                  <a:pt x="62" y="581"/>
                  <a:pt x="62" y="581"/>
                </a:cubicBezTo>
                <a:cubicBezTo>
                  <a:pt x="66" y="589"/>
                  <a:pt x="76" y="592"/>
                  <a:pt x="84" y="588"/>
                </a:cubicBezTo>
                <a:cubicBezTo>
                  <a:pt x="99" y="581"/>
                  <a:pt x="99" y="581"/>
                  <a:pt x="99" y="581"/>
                </a:cubicBezTo>
                <a:cubicBezTo>
                  <a:pt x="107" y="577"/>
                  <a:pt x="117" y="580"/>
                  <a:pt x="123" y="587"/>
                </a:cubicBezTo>
                <a:cubicBezTo>
                  <a:pt x="135" y="601"/>
                  <a:pt x="149" y="615"/>
                  <a:pt x="163" y="627"/>
                </a:cubicBezTo>
                <a:cubicBezTo>
                  <a:pt x="170" y="633"/>
                  <a:pt x="173" y="643"/>
                  <a:pt x="169" y="651"/>
                </a:cubicBezTo>
                <a:cubicBezTo>
                  <a:pt x="162" y="666"/>
                  <a:pt x="162" y="666"/>
                  <a:pt x="162" y="666"/>
                </a:cubicBezTo>
                <a:cubicBezTo>
                  <a:pt x="158" y="674"/>
                  <a:pt x="161" y="684"/>
                  <a:pt x="169" y="688"/>
                </a:cubicBezTo>
                <a:cubicBezTo>
                  <a:pt x="207" y="710"/>
                  <a:pt x="207" y="710"/>
                  <a:pt x="207" y="710"/>
                </a:cubicBezTo>
                <a:cubicBezTo>
                  <a:pt x="214" y="715"/>
                  <a:pt x="225" y="712"/>
                  <a:pt x="229" y="705"/>
                </a:cubicBezTo>
                <a:cubicBezTo>
                  <a:pt x="239" y="692"/>
                  <a:pt x="239" y="692"/>
                  <a:pt x="239" y="692"/>
                </a:cubicBezTo>
                <a:cubicBezTo>
                  <a:pt x="244" y="684"/>
                  <a:pt x="255" y="681"/>
                  <a:pt x="263" y="684"/>
                </a:cubicBezTo>
                <a:cubicBezTo>
                  <a:pt x="280" y="691"/>
                  <a:pt x="299" y="696"/>
                  <a:pt x="318" y="699"/>
                </a:cubicBezTo>
                <a:cubicBezTo>
                  <a:pt x="326" y="701"/>
                  <a:pt x="334" y="709"/>
                  <a:pt x="335" y="717"/>
                </a:cubicBezTo>
                <a:cubicBezTo>
                  <a:pt x="336" y="734"/>
                  <a:pt x="336" y="734"/>
                  <a:pt x="336" y="734"/>
                </a:cubicBezTo>
                <a:cubicBezTo>
                  <a:pt x="337" y="743"/>
                  <a:pt x="345" y="750"/>
                  <a:pt x="353" y="750"/>
                </a:cubicBezTo>
                <a:lnTo>
                  <a:pt x="397" y="750"/>
                </a:lnTo>
                <a:close/>
                <a:moveTo>
                  <a:pt x="356" y="659"/>
                </a:moveTo>
                <a:cubicBezTo>
                  <a:pt x="347" y="659"/>
                  <a:pt x="333" y="658"/>
                  <a:pt x="325" y="656"/>
                </a:cubicBezTo>
                <a:cubicBezTo>
                  <a:pt x="309" y="653"/>
                  <a:pt x="293" y="649"/>
                  <a:pt x="278" y="644"/>
                </a:cubicBezTo>
                <a:cubicBezTo>
                  <a:pt x="270" y="641"/>
                  <a:pt x="257" y="634"/>
                  <a:pt x="250" y="630"/>
                </a:cubicBezTo>
                <a:cubicBezTo>
                  <a:pt x="217" y="611"/>
                  <a:pt x="217" y="611"/>
                  <a:pt x="217" y="611"/>
                </a:cubicBezTo>
                <a:cubicBezTo>
                  <a:pt x="210" y="607"/>
                  <a:pt x="198" y="599"/>
                  <a:pt x="192" y="594"/>
                </a:cubicBezTo>
                <a:cubicBezTo>
                  <a:pt x="179" y="583"/>
                  <a:pt x="167" y="571"/>
                  <a:pt x="156" y="558"/>
                </a:cubicBezTo>
                <a:cubicBezTo>
                  <a:pt x="151" y="552"/>
                  <a:pt x="143" y="540"/>
                  <a:pt x="139" y="533"/>
                </a:cubicBezTo>
                <a:cubicBezTo>
                  <a:pt x="120" y="500"/>
                  <a:pt x="120" y="500"/>
                  <a:pt x="120" y="500"/>
                </a:cubicBezTo>
                <a:cubicBezTo>
                  <a:pt x="115" y="493"/>
                  <a:pt x="109" y="480"/>
                  <a:pt x="106" y="472"/>
                </a:cubicBezTo>
                <a:cubicBezTo>
                  <a:pt x="101" y="457"/>
                  <a:pt x="97" y="441"/>
                  <a:pt x="94" y="425"/>
                </a:cubicBezTo>
                <a:cubicBezTo>
                  <a:pt x="92" y="417"/>
                  <a:pt x="91" y="403"/>
                  <a:pt x="91" y="394"/>
                </a:cubicBezTo>
                <a:cubicBezTo>
                  <a:pt x="91" y="355"/>
                  <a:pt x="91" y="355"/>
                  <a:pt x="91" y="355"/>
                </a:cubicBezTo>
                <a:cubicBezTo>
                  <a:pt x="91" y="346"/>
                  <a:pt x="92" y="332"/>
                  <a:pt x="94" y="324"/>
                </a:cubicBezTo>
                <a:cubicBezTo>
                  <a:pt x="96" y="308"/>
                  <a:pt x="101" y="293"/>
                  <a:pt x="106" y="278"/>
                </a:cubicBezTo>
                <a:cubicBezTo>
                  <a:pt x="109" y="269"/>
                  <a:pt x="115" y="257"/>
                  <a:pt x="120" y="249"/>
                </a:cubicBezTo>
                <a:cubicBezTo>
                  <a:pt x="139" y="217"/>
                  <a:pt x="139" y="217"/>
                  <a:pt x="139" y="217"/>
                </a:cubicBezTo>
                <a:cubicBezTo>
                  <a:pt x="143" y="209"/>
                  <a:pt x="151" y="198"/>
                  <a:pt x="156" y="191"/>
                </a:cubicBezTo>
                <a:cubicBezTo>
                  <a:pt x="167" y="178"/>
                  <a:pt x="179" y="166"/>
                  <a:pt x="191" y="156"/>
                </a:cubicBezTo>
                <a:cubicBezTo>
                  <a:pt x="198" y="150"/>
                  <a:pt x="210" y="142"/>
                  <a:pt x="217" y="138"/>
                </a:cubicBezTo>
                <a:cubicBezTo>
                  <a:pt x="250" y="119"/>
                  <a:pt x="250" y="119"/>
                  <a:pt x="250" y="119"/>
                </a:cubicBezTo>
                <a:cubicBezTo>
                  <a:pt x="257" y="115"/>
                  <a:pt x="270" y="109"/>
                  <a:pt x="278" y="106"/>
                </a:cubicBezTo>
                <a:cubicBezTo>
                  <a:pt x="293" y="100"/>
                  <a:pt x="309" y="96"/>
                  <a:pt x="325" y="93"/>
                </a:cubicBezTo>
                <a:cubicBezTo>
                  <a:pt x="333" y="92"/>
                  <a:pt x="347" y="91"/>
                  <a:pt x="356" y="91"/>
                </a:cubicBezTo>
                <a:cubicBezTo>
                  <a:pt x="395" y="91"/>
                  <a:pt x="395" y="91"/>
                  <a:pt x="395" y="91"/>
                </a:cubicBezTo>
                <a:cubicBezTo>
                  <a:pt x="403" y="91"/>
                  <a:pt x="417" y="91"/>
                  <a:pt x="426" y="93"/>
                </a:cubicBezTo>
                <a:cubicBezTo>
                  <a:pt x="442" y="96"/>
                  <a:pt x="457" y="100"/>
                  <a:pt x="472" y="106"/>
                </a:cubicBezTo>
                <a:cubicBezTo>
                  <a:pt x="481" y="108"/>
                  <a:pt x="493" y="115"/>
                  <a:pt x="501" y="119"/>
                </a:cubicBezTo>
                <a:cubicBezTo>
                  <a:pt x="533" y="138"/>
                  <a:pt x="533" y="138"/>
                  <a:pt x="533" y="138"/>
                </a:cubicBezTo>
                <a:cubicBezTo>
                  <a:pt x="541" y="142"/>
                  <a:pt x="552" y="150"/>
                  <a:pt x="559" y="155"/>
                </a:cubicBezTo>
                <a:cubicBezTo>
                  <a:pt x="572" y="166"/>
                  <a:pt x="584" y="178"/>
                  <a:pt x="594" y="191"/>
                </a:cubicBezTo>
                <a:cubicBezTo>
                  <a:pt x="600" y="198"/>
                  <a:pt x="608" y="209"/>
                  <a:pt x="612" y="217"/>
                </a:cubicBezTo>
                <a:cubicBezTo>
                  <a:pt x="631" y="249"/>
                  <a:pt x="631" y="249"/>
                  <a:pt x="631" y="249"/>
                </a:cubicBezTo>
                <a:cubicBezTo>
                  <a:pt x="635" y="257"/>
                  <a:pt x="642" y="269"/>
                  <a:pt x="645" y="278"/>
                </a:cubicBezTo>
                <a:cubicBezTo>
                  <a:pt x="650" y="293"/>
                  <a:pt x="654" y="308"/>
                  <a:pt x="657" y="324"/>
                </a:cubicBezTo>
                <a:cubicBezTo>
                  <a:pt x="659" y="333"/>
                  <a:pt x="659" y="347"/>
                  <a:pt x="659" y="355"/>
                </a:cubicBezTo>
                <a:cubicBezTo>
                  <a:pt x="659" y="394"/>
                  <a:pt x="659" y="394"/>
                  <a:pt x="659" y="394"/>
                </a:cubicBezTo>
                <a:cubicBezTo>
                  <a:pt x="659" y="403"/>
                  <a:pt x="659" y="417"/>
                  <a:pt x="657" y="425"/>
                </a:cubicBezTo>
                <a:cubicBezTo>
                  <a:pt x="654" y="441"/>
                  <a:pt x="650" y="457"/>
                  <a:pt x="644" y="472"/>
                </a:cubicBezTo>
                <a:cubicBezTo>
                  <a:pt x="642" y="480"/>
                  <a:pt x="635" y="493"/>
                  <a:pt x="631" y="500"/>
                </a:cubicBezTo>
                <a:cubicBezTo>
                  <a:pt x="612" y="533"/>
                  <a:pt x="612" y="533"/>
                  <a:pt x="612" y="533"/>
                </a:cubicBezTo>
                <a:cubicBezTo>
                  <a:pt x="608" y="540"/>
                  <a:pt x="600" y="552"/>
                  <a:pt x="594" y="558"/>
                </a:cubicBezTo>
                <a:cubicBezTo>
                  <a:pt x="584" y="571"/>
                  <a:pt x="572" y="583"/>
                  <a:pt x="559" y="594"/>
                </a:cubicBezTo>
                <a:cubicBezTo>
                  <a:pt x="552" y="599"/>
                  <a:pt x="541" y="607"/>
                  <a:pt x="533" y="611"/>
                </a:cubicBezTo>
                <a:cubicBezTo>
                  <a:pt x="501" y="630"/>
                  <a:pt x="501" y="630"/>
                  <a:pt x="501" y="630"/>
                </a:cubicBezTo>
                <a:cubicBezTo>
                  <a:pt x="493" y="635"/>
                  <a:pt x="481" y="641"/>
                  <a:pt x="473" y="644"/>
                </a:cubicBezTo>
                <a:cubicBezTo>
                  <a:pt x="458" y="649"/>
                  <a:pt x="442" y="653"/>
                  <a:pt x="426" y="656"/>
                </a:cubicBezTo>
                <a:cubicBezTo>
                  <a:pt x="417" y="658"/>
                  <a:pt x="403" y="659"/>
                  <a:pt x="395" y="659"/>
                </a:cubicBezTo>
                <a:lnTo>
                  <a:pt x="356" y="65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21" name="Title 1"/>
          <p:cNvSpPr txBox="1"/>
          <p:nvPr/>
        </p:nvSpPr>
        <p:spPr>
          <a:xfrm>
            <a:off x="8410694" y="3376759"/>
            <a:ext cx="93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承办</a:t>
            </a:r>
            <a:endParaRPr lang="id-ID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9752192" y="3476096"/>
            <a:ext cx="77805" cy="7650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10006355" y="3476096"/>
            <a:ext cx="77805" cy="7650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24" name="Freeform 33"/>
          <p:cNvSpPr>
            <a:spLocks noEditPoints="1"/>
          </p:cNvSpPr>
          <p:nvPr/>
        </p:nvSpPr>
        <p:spPr bwMode="auto">
          <a:xfrm>
            <a:off x="9699660" y="2782336"/>
            <a:ext cx="1536646" cy="1540536"/>
          </a:xfrm>
          <a:custGeom>
            <a:avLst/>
            <a:gdLst>
              <a:gd name="T0" fmla="*/ 273 w 592"/>
              <a:gd name="T1" fmla="*/ 568 h 592"/>
              <a:gd name="T2" fmla="*/ 351 w 592"/>
              <a:gd name="T3" fmla="*/ 564 h 592"/>
              <a:gd name="T4" fmla="*/ 406 w 592"/>
              <a:gd name="T5" fmla="*/ 572 h 592"/>
              <a:gd name="T6" fmla="*/ 420 w 592"/>
              <a:gd name="T7" fmla="*/ 526 h 592"/>
              <a:gd name="T8" fmla="*/ 488 w 592"/>
              <a:gd name="T9" fmla="*/ 508 h 592"/>
              <a:gd name="T10" fmla="*/ 530 w 592"/>
              <a:gd name="T11" fmla="*/ 462 h 592"/>
              <a:gd name="T12" fmla="*/ 539 w 592"/>
              <a:gd name="T13" fmla="*/ 392 h 592"/>
              <a:gd name="T14" fmla="*/ 584 w 592"/>
              <a:gd name="T15" fmla="*/ 373 h 592"/>
              <a:gd name="T16" fmla="*/ 569 w 592"/>
              <a:gd name="T17" fmla="*/ 319 h 592"/>
              <a:gd name="T18" fmla="*/ 564 w 592"/>
              <a:gd name="T19" fmla="*/ 241 h 592"/>
              <a:gd name="T20" fmla="*/ 573 w 592"/>
              <a:gd name="T21" fmla="*/ 186 h 592"/>
              <a:gd name="T22" fmla="*/ 526 w 592"/>
              <a:gd name="T23" fmla="*/ 172 h 592"/>
              <a:gd name="T24" fmla="*/ 509 w 592"/>
              <a:gd name="T25" fmla="*/ 104 h 592"/>
              <a:gd name="T26" fmla="*/ 462 w 592"/>
              <a:gd name="T27" fmla="*/ 63 h 592"/>
              <a:gd name="T28" fmla="*/ 393 w 592"/>
              <a:gd name="T29" fmla="*/ 53 h 592"/>
              <a:gd name="T30" fmla="*/ 374 w 592"/>
              <a:gd name="T31" fmla="*/ 9 h 592"/>
              <a:gd name="T32" fmla="*/ 320 w 592"/>
              <a:gd name="T33" fmla="*/ 24 h 592"/>
              <a:gd name="T34" fmla="*/ 241 w 592"/>
              <a:gd name="T35" fmla="*/ 28 h 592"/>
              <a:gd name="T36" fmla="*/ 186 w 592"/>
              <a:gd name="T37" fmla="*/ 19 h 592"/>
              <a:gd name="T38" fmla="*/ 172 w 592"/>
              <a:gd name="T39" fmla="*/ 66 h 592"/>
              <a:gd name="T40" fmla="*/ 104 w 592"/>
              <a:gd name="T41" fmla="*/ 84 h 592"/>
              <a:gd name="T42" fmla="*/ 63 w 592"/>
              <a:gd name="T43" fmla="*/ 130 h 592"/>
              <a:gd name="T44" fmla="*/ 54 w 592"/>
              <a:gd name="T45" fmla="*/ 199 h 592"/>
              <a:gd name="T46" fmla="*/ 9 w 592"/>
              <a:gd name="T47" fmla="*/ 219 h 592"/>
              <a:gd name="T48" fmla="*/ 24 w 592"/>
              <a:gd name="T49" fmla="*/ 272 h 592"/>
              <a:gd name="T50" fmla="*/ 29 w 592"/>
              <a:gd name="T51" fmla="*/ 351 h 592"/>
              <a:gd name="T52" fmla="*/ 20 w 592"/>
              <a:gd name="T53" fmla="*/ 406 h 592"/>
              <a:gd name="T54" fmla="*/ 67 w 592"/>
              <a:gd name="T55" fmla="*/ 420 h 592"/>
              <a:gd name="T56" fmla="*/ 84 w 592"/>
              <a:gd name="T57" fmla="*/ 488 h 592"/>
              <a:gd name="T58" fmla="*/ 130 w 592"/>
              <a:gd name="T59" fmla="*/ 529 h 592"/>
              <a:gd name="T60" fmla="*/ 200 w 592"/>
              <a:gd name="T61" fmla="*/ 539 h 592"/>
              <a:gd name="T62" fmla="*/ 219 w 592"/>
              <a:gd name="T63" fmla="*/ 583 h 592"/>
              <a:gd name="T64" fmla="*/ 212 w 592"/>
              <a:gd name="T65" fmla="*/ 506 h 592"/>
              <a:gd name="T66" fmla="*/ 136 w 592"/>
              <a:gd name="T67" fmla="*/ 454 h 592"/>
              <a:gd name="T68" fmla="*/ 87 w 592"/>
              <a:gd name="T69" fmla="*/ 380 h 592"/>
              <a:gd name="T70" fmla="*/ 70 w 592"/>
              <a:gd name="T71" fmla="*/ 290 h 592"/>
              <a:gd name="T72" fmla="*/ 86 w 592"/>
              <a:gd name="T73" fmla="*/ 211 h 592"/>
              <a:gd name="T74" fmla="*/ 138 w 592"/>
              <a:gd name="T75" fmla="*/ 135 h 592"/>
              <a:gd name="T76" fmla="*/ 212 w 592"/>
              <a:gd name="T77" fmla="*/ 87 h 592"/>
              <a:gd name="T78" fmla="*/ 302 w 592"/>
              <a:gd name="T79" fmla="*/ 69 h 592"/>
              <a:gd name="T80" fmla="*/ 381 w 592"/>
              <a:gd name="T81" fmla="*/ 85 h 592"/>
              <a:gd name="T82" fmla="*/ 457 w 592"/>
              <a:gd name="T83" fmla="*/ 137 h 592"/>
              <a:gd name="T84" fmla="*/ 505 w 592"/>
              <a:gd name="T85" fmla="*/ 211 h 592"/>
              <a:gd name="T86" fmla="*/ 523 w 592"/>
              <a:gd name="T87" fmla="*/ 302 h 592"/>
              <a:gd name="T88" fmla="*/ 507 w 592"/>
              <a:gd name="T89" fmla="*/ 380 h 592"/>
              <a:gd name="T90" fmla="*/ 455 w 592"/>
              <a:gd name="T91" fmla="*/ 456 h 592"/>
              <a:gd name="T92" fmla="*/ 381 w 592"/>
              <a:gd name="T93" fmla="*/ 505 h 592"/>
              <a:gd name="T94" fmla="*/ 290 w 592"/>
              <a:gd name="T95" fmla="*/ 523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92" h="592">
                <a:moveTo>
                  <a:pt x="253" y="590"/>
                </a:moveTo>
                <a:cubicBezTo>
                  <a:pt x="260" y="592"/>
                  <a:pt x="267" y="588"/>
                  <a:pt x="269" y="581"/>
                </a:cubicBezTo>
                <a:cubicBezTo>
                  <a:pt x="273" y="568"/>
                  <a:pt x="273" y="568"/>
                  <a:pt x="273" y="568"/>
                </a:cubicBezTo>
                <a:cubicBezTo>
                  <a:pt x="275" y="562"/>
                  <a:pt x="282" y="557"/>
                  <a:pt x="289" y="557"/>
                </a:cubicBezTo>
                <a:cubicBezTo>
                  <a:pt x="304" y="557"/>
                  <a:pt x="319" y="557"/>
                  <a:pt x="334" y="554"/>
                </a:cubicBezTo>
                <a:cubicBezTo>
                  <a:pt x="341" y="553"/>
                  <a:pt x="348" y="557"/>
                  <a:pt x="351" y="564"/>
                </a:cubicBezTo>
                <a:cubicBezTo>
                  <a:pt x="356" y="576"/>
                  <a:pt x="356" y="576"/>
                  <a:pt x="356" y="576"/>
                </a:cubicBezTo>
                <a:cubicBezTo>
                  <a:pt x="359" y="582"/>
                  <a:pt x="367" y="586"/>
                  <a:pt x="373" y="583"/>
                </a:cubicBezTo>
                <a:cubicBezTo>
                  <a:pt x="406" y="572"/>
                  <a:pt x="406" y="572"/>
                  <a:pt x="406" y="572"/>
                </a:cubicBezTo>
                <a:cubicBezTo>
                  <a:pt x="413" y="570"/>
                  <a:pt x="417" y="563"/>
                  <a:pt x="415" y="556"/>
                </a:cubicBezTo>
                <a:cubicBezTo>
                  <a:pt x="412" y="543"/>
                  <a:pt x="412" y="543"/>
                  <a:pt x="412" y="543"/>
                </a:cubicBezTo>
                <a:cubicBezTo>
                  <a:pt x="410" y="537"/>
                  <a:pt x="414" y="529"/>
                  <a:pt x="420" y="526"/>
                </a:cubicBezTo>
                <a:cubicBezTo>
                  <a:pt x="434" y="518"/>
                  <a:pt x="446" y="510"/>
                  <a:pt x="458" y="501"/>
                </a:cubicBezTo>
                <a:cubicBezTo>
                  <a:pt x="464" y="497"/>
                  <a:pt x="472" y="496"/>
                  <a:pt x="478" y="500"/>
                </a:cubicBezTo>
                <a:cubicBezTo>
                  <a:pt x="488" y="508"/>
                  <a:pt x="488" y="508"/>
                  <a:pt x="488" y="508"/>
                </a:cubicBezTo>
                <a:cubicBezTo>
                  <a:pt x="494" y="512"/>
                  <a:pt x="502" y="512"/>
                  <a:pt x="507" y="506"/>
                </a:cubicBezTo>
                <a:cubicBezTo>
                  <a:pt x="530" y="480"/>
                  <a:pt x="530" y="480"/>
                  <a:pt x="530" y="480"/>
                </a:cubicBezTo>
                <a:cubicBezTo>
                  <a:pt x="534" y="475"/>
                  <a:pt x="534" y="467"/>
                  <a:pt x="530" y="462"/>
                </a:cubicBezTo>
                <a:cubicBezTo>
                  <a:pt x="520" y="452"/>
                  <a:pt x="520" y="452"/>
                  <a:pt x="520" y="452"/>
                </a:cubicBezTo>
                <a:cubicBezTo>
                  <a:pt x="516" y="447"/>
                  <a:pt x="515" y="439"/>
                  <a:pt x="519" y="433"/>
                </a:cubicBezTo>
                <a:cubicBezTo>
                  <a:pt x="526" y="420"/>
                  <a:pt x="533" y="407"/>
                  <a:pt x="539" y="392"/>
                </a:cubicBezTo>
                <a:cubicBezTo>
                  <a:pt x="541" y="386"/>
                  <a:pt x="549" y="381"/>
                  <a:pt x="556" y="382"/>
                </a:cubicBezTo>
                <a:cubicBezTo>
                  <a:pt x="569" y="384"/>
                  <a:pt x="569" y="384"/>
                  <a:pt x="569" y="384"/>
                </a:cubicBezTo>
                <a:cubicBezTo>
                  <a:pt x="576" y="385"/>
                  <a:pt x="582" y="380"/>
                  <a:pt x="584" y="373"/>
                </a:cubicBezTo>
                <a:cubicBezTo>
                  <a:pt x="591" y="339"/>
                  <a:pt x="591" y="339"/>
                  <a:pt x="591" y="339"/>
                </a:cubicBezTo>
                <a:cubicBezTo>
                  <a:pt x="592" y="332"/>
                  <a:pt x="588" y="325"/>
                  <a:pt x="581" y="323"/>
                </a:cubicBezTo>
                <a:cubicBezTo>
                  <a:pt x="569" y="319"/>
                  <a:pt x="569" y="319"/>
                  <a:pt x="569" y="319"/>
                </a:cubicBezTo>
                <a:cubicBezTo>
                  <a:pt x="562" y="317"/>
                  <a:pt x="557" y="310"/>
                  <a:pt x="557" y="303"/>
                </a:cubicBezTo>
                <a:cubicBezTo>
                  <a:pt x="558" y="288"/>
                  <a:pt x="557" y="273"/>
                  <a:pt x="555" y="258"/>
                </a:cubicBezTo>
                <a:cubicBezTo>
                  <a:pt x="554" y="251"/>
                  <a:pt x="558" y="244"/>
                  <a:pt x="564" y="241"/>
                </a:cubicBezTo>
                <a:cubicBezTo>
                  <a:pt x="576" y="236"/>
                  <a:pt x="576" y="236"/>
                  <a:pt x="576" y="236"/>
                </a:cubicBezTo>
                <a:cubicBezTo>
                  <a:pt x="583" y="233"/>
                  <a:pt x="586" y="226"/>
                  <a:pt x="584" y="219"/>
                </a:cubicBezTo>
                <a:cubicBezTo>
                  <a:pt x="573" y="186"/>
                  <a:pt x="573" y="186"/>
                  <a:pt x="573" y="186"/>
                </a:cubicBezTo>
                <a:cubicBezTo>
                  <a:pt x="571" y="179"/>
                  <a:pt x="563" y="175"/>
                  <a:pt x="557" y="177"/>
                </a:cubicBezTo>
                <a:cubicBezTo>
                  <a:pt x="544" y="180"/>
                  <a:pt x="544" y="180"/>
                  <a:pt x="544" y="180"/>
                </a:cubicBezTo>
                <a:cubicBezTo>
                  <a:pt x="537" y="182"/>
                  <a:pt x="529" y="178"/>
                  <a:pt x="526" y="172"/>
                </a:cubicBezTo>
                <a:cubicBezTo>
                  <a:pt x="519" y="159"/>
                  <a:pt x="510" y="146"/>
                  <a:pt x="501" y="134"/>
                </a:cubicBezTo>
                <a:cubicBezTo>
                  <a:pt x="497" y="129"/>
                  <a:pt x="497" y="120"/>
                  <a:pt x="501" y="115"/>
                </a:cubicBezTo>
                <a:cubicBezTo>
                  <a:pt x="509" y="104"/>
                  <a:pt x="509" y="104"/>
                  <a:pt x="509" y="104"/>
                </a:cubicBezTo>
                <a:cubicBezTo>
                  <a:pt x="513" y="98"/>
                  <a:pt x="512" y="90"/>
                  <a:pt x="507" y="86"/>
                </a:cubicBezTo>
                <a:cubicBezTo>
                  <a:pt x="481" y="62"/>
                  <a:pt x="481" y="62"/>
                  <a:pt x="481" y="62"/>
                </a:cubicBezTo>
                <a:cubicBezTo>
                  <a:pt x="476" y="58"/>
                  <a:pt x="467" y="58"/>
                  <a:pt x="462" y="63"/>
                </a:cubicBezTo>
                <a:cubicBezTo>
                  <a:pt x="453" y="72"/>
                  <a:pt x="453" y="72"/>
                  <a:pt x="453" y="72"/>
                </a:cubicBezTo>
                <a:cubicBezTo>
                  <a:pt x="448" y="77"/>
                  <a:pt x="439" y="77"/>
                  <a:pt x="433" y="74"/>
                </a:cubicBezTo>
                <a:cubicBezTo>
                  <a:pt x="421" y="66"/>
                  <a:pt x="407" y="59"/>
                  <a:pt x="393" y="53"/>
                </a:cubicBezTo>
                <a:cubicBezTo>
                  <a:pt x="386" y="51"/>
                  <a:pt x="382" y="43"/>
                  <a:pt x="383" y="37"/>
                </a:cubicBezTo>
                <a:cubicBezTo>
                  <a:pt x="384" y="23"/>
                  <a:pt x="384" y="23"/>
                  <a:pt x="384" y="23"/>
                </a:cubicBezTo>
                <a:cubicBezTo>
                  <a:pt x="385" y="17"/>
                  <a:pt x="380" y="10"/>
                  <a:pt x="374" y="9"/>
                </a:cubicBezTo>
                <a:cubicBezTo>
                  <a:pt x="339" y="1"/>
                  <a:pt x="339" y="1"/>
                  <a:pt x="339" y="1"/>
                </a:cubicBezTo>
                <a:cubicBezTo>
                  <a:pt x="333" y="0"/>
                  <a:pt x="326" y="4"/>
                  <a:pt x="324" y="11"/>
                </a:cubicBezTo>
                <a:cubicBezTo>
                  <a:pt x="320" y="24"/>
                  <a:pt x="320" y="24"/>
                  <a:pt x="320" y="24"/>
                </a:cubicBezTo>
                <a:cubicBezTo>
                  <a:pt x="318" y="30"/>
                  <a:pt x="311" y="35"/>
                  <a:pt x="304" y="35"/>
                </a:cubicBezTo>
                <a:cubicBezTo>
                  <a:pt x="288" y="34"/>
                  <a:pt x="273" y="35"/>
                  <a:pt x="259" y="38"/>
                </a:cubicBezTo>
                <a:cubicBezTo>
                  <a:pt x="252" y="39"/>
                  <a:pt x="244" y="35"/>
                  <a:pt x="241" y="28"/>
                </a:cubicBezTo>
                <a:cubicBezTo>
                  <a:pt x="236" y="16"/>
                  <a:pt x="236" y="16"/>
                  <a:pt x="236" y="16"/>
                </a:cubicBezTo>
                <a:cubicBezTo>
                  <a:pt x="233" y="10"/>
                  <a:pt x="226" y="6"/>
                  <a:pt x="219" y="8"/>
                </a:cubicBezTo>
                <a:cubicBezTo>
                  <a:pt x="186" y="19"/>
                  <a:pt x="186" y="19"/>
                  <a:pt x="186" y="19"/>
                </a:cubicBezTo>
                <a:cubicBezTo>
                  <a:pt x="180" y="22"/>
                  <a:pt x="176" y="29"/>
                  <a:pt x="177" y="35"/>
                </a:cubicBezTo>
                <a:cubicBezTo>
                  <a:pt x="180" y="48"/>
                  <a:pt x="180" y="48"/>
                  <a:pt x="180" y="48"/>
                </a:cubicBezTo>
                <a:cubicBezTo>
                  <a:pt x="182" y="55"/>
                  <a:pt x="178" y="63"/>
                  <a:pt x="172" y="66"/>
                </a:cubicBezTo>
                <a:cubicBezTo>
                  <a:pt x="159" y="73"/>
                  <a:pt x="146" y="82"/>
                  <a:pt x="134" y="91"/>
                </a:cubicBezTo>
                <a:cubicBezTo>
                  <a:pt x="129" y="95"/>
                  <a:pt x="120" y="96"/>
                  <a:pt x="115" y="92"/>
                </a:cubicBezTo>
                <a:cubicBezTo>
                  <a:pt x="104" y="84"/>
                  <a:pt x="104" y="84"/>
                  <a:pt x="104" y="84"/>
                </a:cubicBezTo>
                <a:cubicBezTo>
                  <a:pt x="99" y="79"/>
                  <a:pt x="91" y="80"/>
                  <a:pt x="86" y="85"/>
                </a:cubicBezTo>
                <a:cubicBezTo>
                  <a:pt x="63" y="111"/>
                  <a:pt x="63" y="111"/>
                  <a:pt x="63" y="111"/>
                </a:cubicBezTo>
                <a:cubicBezTo>
                  <a:pt x="58" y="117"/>
                  <a:pt x="58" y="125"/>
                  <a:pt x="63" y="130"/>
                </a:cubicBezTo>
                <a:cubicBezTo>
                  <a:pt x="72" y="139"/>
                  <a:pt x="72" y="139"/>
                  <a:pt x="72" y="139"/>
                </a:cubicBezTo>
                <a:cubicBezTo>
                  <a:pt x="77" y="144"/>
                  <a:pt x="78" y="153"/>
                  <a:pt x="74" y="159"/>
                </a:cubicBezTo>
                <a:cubicBezTo>
                  <a:pt x="66" y="172"/>
                  <a:pt x="59" y="185"/>
                  <a:pt x="54" y="199"/>
                </a:cubicBezTo>
                <a:cubicBezTo>
                  <a:pt x="51" y="206"/>
                  <a:pt x="44" y="210"/>
                  <a:pt x="37" y="210"/>
                </a:cubicBezTo>
                <a:cubicBezTo>
                  <a:pt x="24" y="208"/>
                  <a:pt x="24" y="208"/>
                  <a:pt x="24" y="208"/>
                </a:cubicBezTo>
                <a:cubicBezTo>
                  <a:pt x="17" y="207"/>
                  <a:pt x="10" y="212"/>
                  <a:pt x="9" y="219"/>
                </a:cubicBezTo>
                <a:cubicBezTo>
                  <a:pt x="2" y="253"/>
                  <a:pt x="2" y="253"/>
                  <a:pt x="2" y="253"/>
                </a:cubicBezTo>
                <a:cubicBezTo>
                  <a:pt x="0" y="260"/>
                  <a:pt x="5" y="267"/>
                  <a:pt x="11" y="269"/>
                </a:cubicBezTo>
                <a:cubicBezTo>
                  <a:pt x="24" y="272"/>
                  <a:pt x="24" y="272"/>
                  <a:pt x="24" y="272"/>
                </a:cubicBezTo>
                <a:cubicBezTo>
                  <a:pt x="31" y="274"/>
                  <a:pt x="35" y="282"/>
                  <a:pt x="35" y="288"/>
                </a:cubicBezTo>
                <a:cubicBezTo>
                  <a:pt x="35" y="304"/>
                  <a:pt x="36" y="319"/>
                  <a:pt x="38" y="334"/>
                </a:cubicBezTo>
                <a:cubicBezTo>
                  <a:pt x="39" y="340"/>
                  <a:pt x="35" y="348"/>
                  <a:pt x="29" y="351"/>
                </a:cubicBezTo>
                <a:cubicBezTo>
                  <a:pt x="16" y="356"/>
                  <a:pt x="16" y="356"/>
                  <a:pt x="16" y="356"/>
                </a:cubicBezTo>
                <a:cubicBezTo>
                  <a:pt x="10" y="359"/>
                  <a:pt x="7" y="366"/>
                  <a:pt x="9" y="373"/>
                </a:cubicBezTo>
                <a:cubicBezTo>
                  <a:pt x="20" y="406"/>
                  <a:pt x="20" y="406"/>
                  <a:pt x="20" y="406"/>
                </a:cubicBezTo>
                <a:cubicBezTo>
                  <a:pt x="22" y="412"/>
                  <a:pt x="29" y="416"/>
                  <a:pt x="36" y="415"/>
                </a:cubicBezTo>
                <a:cubicBezTo>
                  <a:pt x="49" y="412"/>
                  <a:pt x="49" y="412"/>
                  <a:pt x="49" y="412"/>
                </a:cubicBezTo>
                <a:cubicBezTo>
                  <a:pt x="55" y="410"/>
                  <a:pt x="63" y="414"/>
                  <a:pt x="67" y="420"/>
                </a:cubicBezTo>
                <a:cubicBezTo>
                  <a:pt x="74" y="433"/>
                  <a:pt x="82" y="446"/>
                  <a:pt x="91" y="458"/>
                </a:cubicBezTo>
                <a:cubicBezTo>
                  <a:pt x="96" y="463"/>
                  <a:pt x="96" y="472"/>
                  <a:pt x="92" y="477"/>
                </a:cubicBezTo>
                <a:cubicBezTo>
                  <a:pt x="84" y="488"/>
                  <a:pt x="84" y="488"/>
                  <a:pt x="84" y="488"/>
                </a:cubicBezTo>
                <a:cubicBezTo>
                  <a:pt x="80" y="494"/>
                  <a:pt x="81" y="502"/>
                  <a:pt x="86" y="506"/>
                </a:cubicBezTo>
                <a:cubicBezTo>
                  <a:pt x="112" y="529"/>
                  <a:pt x="112" y="529"/>
                  <a:pt x="112" y="529"/>
                </a:cubicBezTo>
                <a:cubicBezTo>
                  <a:pt x="117" y="534"/>
                  <a:pt x="125" y="534"/>
                  <a:pt x="130" y="529"/>
                </a:cubicBezTo>
                <a:cubicBezTo>
                  <a:pt x="140" y="520"/>
                  <a:pt x="140" y="520"/>
                  <a:pt x="140" y="520"/>
                </a:cubicBezTo>
                <a:cubicBezTo>
                  <a:pt x="145" y="515"/>
                  <a:pt x="153" y="515"/>
                  <a:pt x="159" y="518"/>
                </a:cubicBezTo>
                <a:cubicBezTo>
                  <a:pt x="172" y="526"/>
                  <a:pt x="186" y="533"/>
                  <a:pt x="200" y="539"/>
                </a:cubicBezTo>
                <a:cubicBezTo>
                  <a:pt x="206" y="541"/>
                  <a:pt x="211" y="548"/>
                  <a:pt x="210" y="555"/>
                </a:cubicBezTo>
                <a:cubicBezTo>
                  <a:pt x="208" y="568"/>
                  <a:pt x="208" y="568"/>
                  <a:pt x="208" y="568"/>
                </a:cubicBezTo>
                <a:cubicBezTo>
                  <a:pt x="208" y="575"/>
                  <a:pt x="212" y="582"/>
                  <a:pt x="219" y="583"/>
                </a:cubicBezTo>
                <a:lnTo>
                  <a:pt x="253" y="590"/>
                </a:lnTo>
                <a:close/>
                <a:moveTo>
                  <a:pt x="236" y="513"/>
                </a:moveTo>
                <a:cubicBezTo>
                  <a:pt x="229" y="512"/>
                  <a:pt x="218" y="509"/>
                  <a:pt x="212" y="506"/>
                </a:cubicBezTo>
                <a:cubicBezTo>
                  <a:pt x="200" y="502"/>
                  <a:pt x="188" y="496"/>
                  <a:pt x="178" y="489"/>
                </a:cubicBezTo>
                <a:cubicBezTo>
                  <a:pt x="172" y="486"/>
                  <a:pt x="163" y="479"/>
                  <a:pt x="158" y="474"/>
                </a:cubicBezTo>
                <a:cubicBezTo>
                  <a:pt x="136" y="454"/>
                  <a:pt x="136" y="454"/>
                  <a:pt x="136" y="454"/>
                </a:cubicBezTo>
                <a:cubicBezTo>
                  <a:pt x="131" y="450"/>
                  <a:pt x="123" y="442"/>
                  <a:pt x="119" y="437"/>
                </a:cubicBezTo>
                <a:cubicBezTo>
                  <a:pt x="110" y="426"/>
                  <a:pt x="103" y="415"/>
                  <a:pt x="97" y="403"/>
                </a:cubicBezTo>
                <a:cubicBezTo>
                  <a:pt x="93" y="397"/>
                  <a:pt x="89" y="387"/>
                  <a:pt x="87" y="380"/>
                </a:cubicBezTo>
                <a:cubicBezTo>
                  <a:pt x="78" y="352"/>
                  <a:pt x="78" y="352"/>
                  <a:pt x="78" y="352"/>
                </a:cubicBezTo>
                <a:cubicBezTo>
                  <a:pt x="76" y="346"/>
                  <a:pt x="73" y="335"/>
                  <a:pt x="72" y="328"/>
                </a:cubicBezTo>
                <a:cubicBezTo>
                  <a:pt x="70" y="316"/>
                  <a:pt x="69" y="303"/>
                  <a:pt x="70" y="290"/>
                </a:cubicBezTo>
                <a:cubicBezTo>
                  <a:pt x="70" y="283"/>
                  <a:pt x="71" y="272"/>
                  <a:pt x="73" y="266"/>
                </a:cubicBezTo>
                <a:cubicBezTo>
                  <a:pt x="79" y="235"/>
                  <a:pt x="79" y="235"/>
                  <a:pt x="79" y="235"/>
                </a:cubicBezTo>
                <a:cubicBezTo>
                  <a:pt x="80" y="228"/>
                  <a:pt x="83" y="218"/>
                  <a:pt x="86" y="211"/>
                </a:cubicBezTo>
                <a:cubicBezTo>
                  <a:pt x="91" y="199"/>
                  <a:pt x="96" y="188"/>
                  <a:pt x="103" y="177"/>
                </a:cubicBezTo>
                <a:cubicBezTo>
                  <a:pt x="107" y="172"/>
                  <a:pt x="113" y="163"/>
                  <a:pt x="118" y="158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42" y="130"/>
                  <a:pt x="150" y="122"/>
                  <a:pt x="156" y="118"/>
                </a:cubicBezTo>
                <a:cubicBezTo>
                  <a:pt x="166" y="110"/>
                  <a:pt x="177" y="103"/>
                  <a:pt x="189" y="96"/>
                </a:cubicBezTo>
                <a:cubicBezTo>
                  <a:pt x="195" y="93"/>
                  <a:pt x="205" y="89"/>
                  <a:pt x="212" y="87"/>
                </a:cubicBezTo>
                <a:cubicBezTo>
                  <a:pt x="240" y="78"/>
                  <a:pt x="240" y="78"/>
                  <a:pt x="240" y="78"/>
                </a:cubicBezTo>
                <a:cubicBezTo>
                  <a:pt x="246" y="75"/>
                  <a:pt x="257" y="72"/>
                  <a:pt x="264" y="71"/>
                </a:cubicBezTo>
                <a:cubicBezTo>
                  <a:pt x="276" y="70"/>
                  <a:pt x="289" y="69"/>
                  <a:pt x="302" y="69"/>
                </a:cubicBezTo>
                <a:cubicBezTo>
                  <a:pt x="309" y="69"/>
                  <a:pt x="320" y="71"/>
                  <a:pt x="327" y="72"/>
                </a:cubicBezTo>
                <a:cubicBezTo>
                  <a:pt x="357" y="79"/>
                  <a:pt x="357" y="79"/>
                  <a:pt x="357" y="79"/>
                </a:cubicBezTo>
                <a:cubicBezTo>
                  <a:pt x="364" y="80"/>
                  <a:pt x="374" y="83"/>
                  <a:pt x="381" y="85"/>
                </a:cubicBezTo>
                <a:cubicBezTo>
                  <a:pt x="393" y="90"/>
                  <a:pt x="404" y="96"/>
                  <a:pt x="415" y="103"/>
                </a:cubicBezTo>
                <a:cubicBezTo>
                  <a:pt x="421" y="106"/>
                  <a:pt x="429" y="113"/>
                  <a:pt x="434" y="118"/>
                </a:cubicBezTo>
                <a:cubicBezTo>
                  <a:pt x="457" y="137"/>
                  <a:pt x="457" y="137"/>
                  <a:pt x="457" y="137"/>
                </a:cubicBezTo>
                <a:cubicBezTo>
                  <a:pt x="462" y="142"/>
                  <a:pt x="470" y="150"/>
                  <a:pt x="474" y="155"/>
                </a:cubicBezTo>
                <a:cubicBezTo>
                  <a:pt x="482" y="166"/>
                  <a:pt x="490" y="177"/>
                  <a:pt x="496" y="188"/>
                </a:cubicBezTo>
                <a:cubicBezTo>
                  <a:pt x="499" y="194"/>
                  <a:pt x="503" y="205"/>
                  <a:pt x="505" y="211"/>
                </a:cubicBezTo>
                <a:cubicBezTo>
                  <a:pt x="515" y="240"/>
                  <a:pt x="515" y="240"/>
                  <a:pt x="515" y="240"/>
                </a:cubicBezTo>
                <a:cubicBezTo>
                  <a:pt x="517" y="246"/>
                  <a:pt x="520" y="257"/>
                  <a:pt x="521" y="264"/>
                </a:cubicBezTo>
                <a:cubicBezTo>
                  <a:pt x="523" y="276"/>
                  <a:pt x="523" y="289"/>
                  <a:pt x="523" y="302"/>
                </a:cubicBezTo>
                <a:cubicBezTo>
                  <a:pt x="523" y="309"/>
                  <a:pt x="521" y="320"/>
                  <a:pt x="520" y="326"/>
                </a:cubicBezTo>
                <a:cubicBezTo>
                  <a:pt x="514" y="356"/>
                  <a:pt x="514" y="356"/>
                  <a:pt x="514" y="356"/>
                </a:cubicBezTo>
                <a:cubicBezTo>
                  <a:pt x="512" y="363"/>
                  <a:pt x="509" y="374"/>
                  <a:pt x="507" y="380"/>
                </a:cubicBezTo>
                <a:cubicBezTo>
                  <a:pt x="502" y="392"/>
                  <a:pt x="496" y="404"/>
                  <a:pt x="490" y="414"/>
                </a:cubicBezTo>
                <a:cubicBezTo>
                  <a:pt x="486" y="420"/>
                  <a:pt x="479" y="429"/>
                  <a:pt x="475" y="434"/>
                </a:cubicBezTo>
                <a:cubicBezTo>
                  <a:pt x="455" y="456"/>
                  <a:pt x="455" y="456"/>
                  <a:pt x="455" y="456"/>
                </a:cubicBezTo>
                <a:cubicBezTo>
                  <a:pt x="450" y="462"/>
                  <a:pt x="442" y="469"/>
                  <a:pt x="437" y="474"/>
                </a:cubicBezTo>
                <a:cubicBezTo>
                  <a:pt x="427" y="482"/>
                  <a:pt x="415" y="489"/>
                  <a:pt x="404" y="495"/>
                </a:cubicBezTo>
                <a:cubicBezTo>
                  <a:pt x="398" y="499"/>
                  <a:pt x="387" y="503"/>
                  <a:pt x="381" y="505"/>
                </a:cubicBezTo>
                <a:cubicBezTo>
                  <a:pt x="353" y="514"/>
                  <a:pt x="353" y="514"/>
                  <a:pt x="353" y="514"/>
                </a:cubicBezTo>
                <a:cubicBezTo>
                  <a:pt x="346" y="516"/>
                  <a:pt x="335" y="519"/>
                  <a:pt x="329" y="520"/>
                </a:cubicBezTo>
                <a:cubicBezTo>
                  <a:pt x="316" y="522"/>
                  <a:pt x="303" y="523"/>
                  <a:pt x="290" y="523"/>
                </a:cubicBezTo>
                <a:cubicBezTo>
                  <a:pt x="283" y="522"/>
                  <a:pt x="272" y="521"/>
                  <a:pt x="266" y="519"/>
                </a:cubicBezTo>
                <a:lnTo>
                  <a:pt x="236" y="51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25" name="Freeform 35"/>
          <p:cNvSpPr>
            <a:spLocks noEditPoints="1"/>
          </p:cNvSpPr>
          <p:nvPr/>
        </p:nvSpPr>
        <p:spPr bwMode="auto">
          <a:xfrm>
            <a:off x="10416941" y="1410349"/>
            <a:ext cx="1640555" cy="1646221"/>
          </a:xfrm>
          <a:custGeom>
            <a:avLst/>
            <a:gdLst>
              <a:gd name="T0" fmla="*/ 377 w 579"/>
              <a:gd name="T1" fmla="*/ 566 h 579"/>
              <a:gd name="T2" fmla="*/ 383 w 579"/>
              <a:gd name="T3" fmla="*/ 523 h 579"/>
              <a:gd name="T4" fmla="*/ 455 w 579"/>
              <a:gd name="T5" fmla="*/ 464 h 579"/>
              <a:gd name="T6" fmla="*/ 499 w 579"/>
              <a:gd name="T7" fmla="*/ 475 h 579"/>
              <a:gd name="T8" fmla="*/ 547 w 579"/>
              <a:gd name="T9" fmla="*/ 423 h 579"/>
              <a:gd name="T10" fmla="*/ 521 w 579"/>
              <a:gd name="T11" fmla="*/ 388 h 579"/>
              <a:gd name="T12" fmla="*/ 530 w 579"/>
              <a:gd name="T13" fmla="*/ 296 h 579"/>
              <a:gd name="T14" fmla="*/ 569 w 579"/>
              <a:gd name="T15" fmla="*/ 272 h 579"/>
              <a:gd name="T16" fmla="*/ 566 w 579"/>
              <a:gd name="T17" fmla="*/ 202 h 579"/>
              <a:gd name="T18" fmla="*/ 523 w 579"/>
              <a:gd name="T19" fmla="*/ 196 h 579"/>
              <a:gd name="T20" fmla="*/ 464 w 579"/>
              <a:gd name="T21" fmla="*/ 124 h 579"/>
              <a:gd name="T22" fmla="*/ 475 w 579"/>
              <a:gd name="T23" fmla="*/ 80 h 579"/>
              <a:gd name="T24" fmla="*/ 423 w 579"/>
              <a:gd name="T25" fmla="*/ 32 h 579"/>
              <a:gd name="T26" fmla="*/ 388 w 579"/>
              <a:gd name="T27" fmla="*/ 58 h 579"/>
              <a:gd name="T28" fmla="*/ 296 w 579"/>
              <a:gd name="T29" fmla="*/ 49 h 579"/>
              <a:gd name="T30" fmla="*/ 272 w 579"/>
              <a:gd name="T31" fmla="*/ 10 h 579"/>
              <a:gd name="T32" fmla="*/ 202 w 579"/>
              <a:gd name="T33" fmla="*/ 13 h 579"/>
              <a:gd name="T34" fmla="*/ 196 w 579"/>
              <a:gd name="T35" fmla="*/ 56 h 579"/>
              <a:gd name="T36" fmla="*/ 124 w 579"/>
              <a:gd name="T37" fmla="*/ 115 h 579"/>
              <a:gd name="T38" fmla="*/ 80 w 579"/>
              <a:gd name="T39" fmla="*/ 104 h 579"/>
              <a:gd name="T40" fmla="*/ 32 w 579"/>
              <a:gd name="T41" fmla="*/ 156 h 579"/>
              <a:gd name="T42" fmla="*/ 58 w 579"/>
              <a:gd name="T43" fmla="*/ 190 h 579"/>
              <a:gd name="T44" fmla="*/ 49 w 579"/>
              <a:gd name="T45" fmla="*/ 283 h 579"/>
              <a:gd name="T46" fmla="*/ 10 w 579"/>
              <a:gd name="T47" fmla="*/ 306 h 579"/>
              <a:gd name="T48" fmla="*/ 13 w 579"/>
              <a:gd name="T49" fmla="*/ 377 h 579"/>
              <a:gd name="T50" fmla="*/ 56 w 579"/>
              <a:gd name="T51" fmla="*/ 383 h 579"/>
              <a:gd name="T52" fmla="*/ 115 w 579"/>
              <a:gd name="T53" fmla="*/ 455 h 579"/>
              <a:gd name="T54" fmla="*/ 104 w 579"/>
              <a:gd name="T55" fmla="*/ 499 h 579"/>
              <a:gd name="T56" fmla="*/ 156 w 579"/>
              <a:gd name="T57" fmla="*/ 547 h 579"/>
              <a:gd name="T58" fmla="*/ 191 w 579"/>
              <a:gd name="T59" fmla="*/ 521 h 579"/>
              <a:gd name="T60" fmla="*/ 283 w 579"/>
              <a:gd name="T61" fmla="*/ 530 h 579"/>
              <a:gd name="T62" fmla="*/ 307 w 579"/>
              <a:gd name="T63" fmla="*/ 569 h 579"/>
              <a:gd name="T64" fmla="*/ 252 w 579"/>
              <a:gd name="T65" fmla="*/ 109 h 579"/>
              <a:gd name="T66" fmla="*/ 327 w 579"/>
              <a:gd name="T67" fmla="*/ 469 h 579"/>
              <a:gd name="T68" fmla="*/ 252 w 579"/>
              <a:gd name="T69" fmla="*/ 109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9" h="579">
                <a:moveTo>
                  <a:pt x="321" y="578"/>
                </a:moveTo>
                <a:cubicBezTo>
                  <a:pt x="377" y="566"/>
                  <a:pt x="377" y="566"/>
                  <a:pt x="377" y="566"/>
                </a:cubicBezTo>
                <a:cubicBezTo>
                  <a:pt x="383" y="565"/>
                  <a:pt x="387" y="558"/>
                  <a:pt x="387" y="552"/>
                </a:cubicBezTo>
                <a:cubicBezTo>
                  <a:pt x="383" y="523"/>
                  <a:pt x="383" y="523"/>
                  <a:pt x="383" y="523"/>
                </a:cubicBezTo>
                <a:cubicBezTo>
                  <a:pt x="382" y="517"/>
                  <a:pt x="386" y="509"/>
                  <a:pt x="392" y="507"/>
                </a:cubicBezTo>
                <a:cubicBezTo>
                  <a:pt x="416" y="496"/>
                  <a:pt x="437" y="481"/>
                  <a:pt x="455" y="464"/>
                </a:cubicBezTo>
                <a:cubicBezTo>
                  <a:pt x="460" y="459"/>
                  <a:pt x="468" y="458"/>
                  <a:pt x="473" y="461"/>
                </a:cubicBezTo>
                <a:cubicBezTo>
                  <a:pt x="499" y="475"/>
                  <a:pt x="499" y="475"/>
                  <a:pt x="499" y="475"/>
                </a:cubicBezTo>
                <a:cubicBezTo>
                  <a:pt x="505" y="478"/>
                  <a:pt x="512" y="476"/>
                  <a:pt x="516" y="471"/>
                </a:cubicBezTo>
                <a:cubicBezTo>
                  <a:pt x="547" y="423"/>
                  <a:pt x="547" y="423"/>
                  <a:pt x="547" y="423"/>
                </a:cubicBezTo>
                <a:cubicBezTo>
                  <a:pt x="550" y="418"/>
                  <a:pt x="549" y="410"/>
                  <a:pt x="544" y="406"/>
                </a:cubicBezTo>
                <a:cubicBezTo>
                  <a:pt x="521" y="388"/>
                  <a:pt x="521" y="388"/>
                  <a:pt x="521" y="388"/>
                </a:cubicBezTo>
                <a:cubicBezTo>
                  <a:pt x="516" y="384"/>
                  <a:pt x="514" y="376"/>
                  <a:pt x="516" y="371"/>
                </a:cubicBezTo>
                <a:cubicBezTo>
                  <a:pt x="524" y="347"/>
                  <a:pt x="529" y="322"/>
                  <a:pt x="530" y="296"/>
                </a:cubicBezTo>
                <a:cubicBezTo>
                  <a:pt x="530" y="289"/>
                  <a:pt x="535" y="283"/>
                  <a:pt x="541" y="281"/>
                </a:cubicBezTo>
                <a:cubicBezTo>
                  <a:pt x="569" y="272"/>
                  <a:pt x="569" y="272"/>
                  <a:pt x="569" y="272"/>
                </a:cubicBezTo>
                <a:cubicBezTo>
                  <a:pt x="575" y="270"/>
                  <a:pt x="579" y="264"/>
                  <a:pt x="578" y="258"/>
                </a:cubicBezTo>
                <a:cubicBezTo>
                  <a:pt x="566" y="202"/>
                  <a:pt x="566" y="202"/>
                  <a:pt x="566" y="202"/>
                </a:cubicBezTo>
                <a:cubicBezTo>
                  <a:pt x="565" y="196"/>
                  <a:pt x="559" y="191"/>
                  <a:pt x="552" y="192"/>
                </a:cubicBezTo>
                <a:cubicBezTo>
                  <a:pt x="523" y="196"/>
                  <a:pt x="523" y="196"/>
                  <a:pt x="523" y="196"/>
                </a:cubicBezTo>
                <a:cubicBezTo>
                  <a:pt x="517" y="197"/>
                  <a:pt x="510" y="192"/>
                  <a:pt x="507" y="187"/>
                </a:cubicBezTo>
                <a:cubicBezTo>
                  <a:pt x="496" y="163"/>
                  <a:pt x="481" y="142"/>
                  <a:pt x="464" y="124"/>
                </a:cubicBezTo>
                <a:cubicBezTo>
                  <a:pt x="459" y="119"/>
                  <a:pt x="458" y="111"/>
                  <a:pt x="461" y="106"/>
                </a:cubicBezTo>
                <a:cubicBezTo>
                  <a:pt x="475" y="80"/>
                  <a:pt x="475" y="80"/>
                  <a:pt x="475" y="80"/>
                </a:cubicBezTo>
                <a:cubicBezTo>
                  <a:pt x="478" y="74"/>
                  <a:pt x="476" y="67"/>
                  <a:pt x="471" y="63"/>
                </a:cubicBezTo>
                <a:cubicBezTo>
                  <a:pt x="423" y="32"/>
                  <a:pt x="423" y="32"/>
                  <a:pt x="423" y="32"/>
                </a:cubicBezTo>
                <a:cubicBezTo>
                  <a:pt x="418" y="29"/>
                  <a:pt x="410" y="30"/>
                  <a:pt x="407" y="35"/>
                </a:cubicBezTo>
                <a:cubicBezTo>
                  <a:pt x="388" y="58"/>
                  <a:pt x="388" y="58"/>
                  <a:pt x="388" y="58"/>
                </a:cubicBezTo>
                <a:cubicBezTo>
                  <a:pt x="384" y="63"/>
                  <a:pt x="377" y="65"/>
                  <a:pt x="371" y="63"/>
                </a:cubicBezTo>
                <a:cubicBezTo>
                  <a:pt x="347" y="54"/>
                  <a:pt x="322" y="50"/>
                  <a:pt x="296" y="49"/>
                </a:cubicBezTo>
                <a:cubicBezTo>
                  <a:pt x="289" y="49"/>
                  <a:pt x="283" y="44"/>
                  <a:pt x="281" y="38"/>
                </a:cubicBezTo>
                <a:cubicBezTo>
                  <a:pt x="272" y="10"/>
                  <a:pt x="272" y="10"/>
                  <a:pt x="272" y="10"/>
                </a:cubicBezTo>
                <a:cubicBezTo>
                  <a:pt x="271" y="4"/>
                  <a:pt x="264" y="0"/>
                  <a:pt x="258" y="1"/>
                </a:cubicBezTo>
                <a:cubicBezTo>
                  <a:pt x="202" y="13"/>
                  <a:pt x="202" y="13"/>
                  <a:pt x="202" y="13"/>
                </a:cubicBezTo>
                <a:cubicBezTo>
                  <a:pt x="196" y="14"/>
                  <a:pt x="191" y="20"/>
                  <a:pt x="192" y="27"/>
                </a:cubicBezTo>
                <a:cubicBezTo>
                  <a:pt x="196" y="56"/>
                  <a:pt x="196" y="56"/>
                  <a:pt x="196" y="56"/>
                </a:cubicBezTo>
                <a:cubicBezTo>
                  <a:pt x="197" y="62"/>
                  <a:pt x="193" y="69"/>
                  <a:pt x="187" y="72"/>
                </a:cubicBezTo>
                <a:cubicBezTo>
                  <a:pt x="163" y="83"/>
                  <a:pt x="142" y="98"/>
                  <a:pt x="124" y="115"/>
                </a:cubicBezTo>
                <a:cubicBezTo>
                  <a:pt x="119" y="119"/>
                  <a:pt x="111" y="121"/>
                  <a:pt x="106" y="118"/>
                </a:cubicBezTo>
                <a:cubicBezTo>
                  <a:pt x="80" y="104"/>
                  <a:pt x="80" y="104"/>
                  <a:pt x="80" y="104"/>
                </a:cubicBezTo>
                <a:cubicBezTo>
                  <a:pt x="74" y="101"/>
                  <a:pt x="67" y="103"/>
                  <a:pt x="63" y="108"/>
                </a:cubicBezTo>
                <a:cubicBezTo>
                  <a:pt x="32" y="156"/>
                  <a:pt x="32" y="156"/>
                  <a:pt x="32" y="156"/>
                </a:cubicBezTo>
                <a:cubicBezTo>
                  <a:pt x="29" y="161"/>
                  <a:pt x="30" y="168"/>
                  <a:pt x="35" y="172"/>
                </a:cubicBezTo>
                <a:cubicBezTo>
                  <a:pt x="58" y="190"/>
                  <a:pt x="58" y="190"/>
                  <a:pt x="58" y="190"/>
                </a:cubicBezTo>
                <a:cubicBezTo>
                  <a:pt x="63" y="194"/>
                  <a:pt x="65" y="202"/>
                  <a:pt x="63" y="208"/>
                </a:cubicBezTo>
                <a:cubicBezTo>
                  <a:pt x="55" y="232"/>
                  <a:pt x="50" y="257"/>
                  <a:pt x="49" y="283"/>
                </a:cubicBezTo>
                <a:cubicBezTo>
                  <a:pt x="49" y="289"/>
                  <a:pt x="44" y="296"/>
                  <a:pt x="38" y="298"/>
                </a:cubicBezTo>
                <a:cubicBezTo>
                  <a:pt x="10" y="306"/>
                  <a:pt x="10" y="306"/>
                  <a:pt x="10" y="306"/>
                </a:cubicBezTo>
                <a:cubicBezTo>
                  <a:pt x="4" y="308"/>
                  <a:pt x="0" y="315"/>
                  <a:pt x="1" y="321"/>
                </a:cubicBezTo>
                <a:cubicBezTo>
                  <a:pt x="13" y="377"/>
                  <a:pt x="13" y="377"/>
                  <a:pt x="13" y="377"/>
                </a:cubicBezTo>
                <a:cubicBezTo>
                  <a:pt x="14" y="383"/>
                  <a:pt x="20" y="387"/>
                  <a:pt x="27" y="387"/>
                </a:cubicBezTo>
                <a:cubicBezTo>
                  <a:pt x="56" y="383"/>
                  <a:pt x="56" y="383"/>
                  <a:pt x="56" y="383"/>
                </a:cubicBezTo>
                <a:cubicBezTo>
                  <a:pt x="62" y="382"/>
                  <a:pt x="69" y="386"/>
                  <a:pt x="72" y="392"/>
                </a:cubicBezTo>
                <a:cubicBezTo>
                  <a:pt x="83" y="416"/>
                  <a:pt x="98" y="437"/>
                  <a:pt x="115" y="455"/>
                </a:cubicBezTo>
                <a:cubicBezTo>
                  <a:pt x="119" y="460"/>
                  <a:pt x="121" y="468"/>
                  <a:pt x="118" y="473"/>
                </a:cubicBezTo>
                <a:cubicBezTo>
                  <a:pt x="104" y="499"/>
                  <a:pt x="104" y="499"/>
                  <a:pt x="104" y="499"/>
                </a:cubicBezTo>
                <a:cubicBezTo>
                  <a:pt x="101" y="505"/>
                  <a:pt x="103" y="512"/>
                  <a:pt x="108" y="516"/>
                </a:cubicBezTo>
                <a:cubicBezTo>
                  <a:pt x="156" y="547"/>
                  <a:pt x="156" y="547"/>
                  <a:pt x="156" y="547"/>
                </a:cubicBezTo>
                <a:cubicBezTo>
                  <a:pt x="161" y="550"/>
                  <a:pt x="168" y="549"/>
                  <a:pt x="172" y="544"/>
                </a:cubicBezTo>
                <a:cubicBezTo>
                  <a:pt x="191" y="521"/>
                  <a:pt x="191" y="521"/>
                  <a:pt x="191" y="521"/>
                </a:cubicBezTo>
                <a:cubicBezTo>
                  <a:pt x="194" y="516"/>
                  <a:pt x="202" y="514"/>
                  <a:pt x="208" y="516"/>
                </a:cubicBezTo>
                <a:cubicBezTo>
                  <a:pt x="232" y="524"/>
                  <a:pt x="257" y="529"/>
                  <a:pt x="283" y="530"/>
                </a:cubicBezTo>
                <a:cubicBezTo>
                  <a:pt x="290" y="530"/>
                  <a:pt x="296" y="535"/>
                  <a:pt x="298" y="541"/>
                </a:cubicBezTo>
                <a:cubicBezTo>
                  <a:pt x="307" y="569"/>
                  <a:pt x="307" y="569"/>
                  <a:pt x="307" y="569"/>
                </a:cubicBezTo>
                <a:cubicBezTo>
                  <a:pt x="308" y="575"/>
                  <a:pt x="315" y="579"/>
                  <a:pt x="321" y="578"/>
                </a:cubicBezTo>
                <a:close/>
                <a:moveTo>
                  <a:pt x="252" y="109"/>
                </a:moveTo>
                <a:cubicBezTo>
                  <a:pt x="351" y="88"/>
                  <a:pt x="449" y="152"/>
                  <a:pt x="469" y="251"/>
                </a:cubicBezTo>
                <a:cubicBezTo>
                  <a:pt x="490" y="351"/>
                  <a:pt x="427" y="448"/>
                  <a:pt x="327" y="469"/>
                </a:cubicBezTo>
                <a:cubicBezTo>
                  <a:pt x="228" y="490"/>
                  <a:pt x="130" y="427"/>
                  <a:pt x="109" y="327"/>
                </a:cubicBezTo>
                <a:cubicBezTo>
                  <a:pt x="89" y="228"/>
                  <a:pt x="152" y="130"/>
                  <a:pt x="252" y="1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26" name="Title 1"/>
          <p:cNvSpPr txBox="1"/>
          <p:nvPr/>
        </p:nvSpPr>
        <p:spPr>
          <a:xfrm>
            <a:off x="10065161" y="3301370"/>
            <a:ext cx="93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催办</a:t>
            </a:r>
            <a:endParaRPr lang="id-ID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itle 1"/>
          <p:cNvSpPr txBox="1"/>
          <p:nvPr/>
        </p:nvSpPr>
        <p:spPr>
          <a:xfrm>
            <a:off x="10838652" y="2002626"/>
            <a:ext cx="93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答复</a:t>
            </a:r>
            <a:endParaRPr lang="id-ID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Group 47"/>
          <p:cNvGrpSpPr/>
          <p:nvPr/>
        </p:nvGrpSpPr>
        <p:grpSpPr>
          <a:xfrm rot="20758816">
            <a:off x="374179" y="4290158"/>
            <a:ext cx="2363971" cy="2315991"/>
            <a:chOff x="609600" y="1992699"/>
            <a:chExt cx="3311893" cy="2315991"/>
          </a:xfrm>
        </p:grpSpPr>
        <p:sp>
          <p:nvSpPr>
            <p:cNvPr id="29" name="Freeform 8"/>
            <p:cNvSpPr/>
            <p:nvPr/>
          </p:nvSpPr>
          <p:spPr bwMode="auto">
            <a:xfrm>
              <a:off x="656283" y="4172531"/>
              <a:ext cx="500545" cy="136159"/>
            </a:xfrm>
            <a:custGeom>
              <a:avLst/>
              <a:gdLst>
                <a:gd name="T0" fmla="*/ 186 w 193"/>
                <a:gd name="T1" fmla="*/ 52 h 52"/>
                <a:gd name="T2" fmla="*/ 66 w 193"/>
                <a:gd name="T3" fmla="*/ 52 h 52"/>
                <a:gd name="T4" fmla="*/ 66 w 193"/>
                <a:gd name="T5" fmla="*/ 46 h 52"/>
                <a:gd name="T6" fmla="*/ 31 w 193"/>
                <a:gd name="T7" fmla="*/ 46 h 52"/>
                <a:gd name="T8" fmla="*/ 31 w 193"/>
                <a:gd name="T9" fmla="*/ 52 h 52"/>
                <a:gd name="T10" fmla="*/ 0 w 193"/>
                <a:gd name="T11" fmla="*/ 52 h 52"/>
                <a:gd name="T12" fmla="*/ 0 w 193"/>
                <a:gd name="T13" fmla="*/ 0 h 52"/>
                <a:gd name="T14" fmla="*/ 79 w 193"/>
                <a:gd name="T15" fmla="*/ 3 h 52"/>
                <a:gd name="T16" fmla="*/ 187 w 193"/>
                <a:gd name="T17" fmla="*/ 37 h 52"/>
                <a:gd name="T18" fmla="*/ 186 w 193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2">
                  <a:moveTo>
                    <a:pt x="186" y="5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3"/>
                    <a:pt x="119" y="30"/>
                    <a:pt x="187" y="37"/>
                  </a:cubicBezTo>
                  <a:cubicBezTo>
                    <a:pt x="193" y="38"/>
                    <a:pt x="186" y="52"/>
                    <a:pt x="186" y="52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0" name="Freeform 9"/>
            <p:cNvSpPr/>
            <p:nvPr/>
          </p:nvSpPr>
          <p:spPr bwMode="auto">
            <a:xfrm>
              <a:off x="1582161" y="4172531"/>
              <a:ext cx="499248" cy="136159"/>
            </a:xfrm>
            <a:custGeom>
              <a:avLst/>
              <a:gdLst>
                <a:gd name="T0" fmla="*/ 185 w 192"/>
                <a:gd name="T1" fmla="*/ 52 h 52"/>
                <a:gd name="T2" fmla="*/ 65 w 192"/>
                <a:gd name="T3" fmla="*/ 52 h 52"/>
                <a:gd name="T4" fmla="*/ 65 w 192"/>
                <a:gd name="T5" fmla="*/ 46 h 52"/>
                <a:gd name="T6" fmla="*/ 30 w 192"/>
                <a:gd name="T7" fmla="*/ 46 h 52"/>
                <a:gd name="T8" fmla="*/ 30 w 192"/>
                <a:gd name="T9" fmla="*/ 52 h 52"/>
                <a:gd name="T10" fmla="*/ 0 w 192"/>
                <a:gd name="T11" fmla="*/ 52 h 52"/>
                <a:gd name="T12" fmla="*/ 0 w 192"/>
                <a:gd name="T13" fmla="*/ 0 h 52"/>
                <a:gd name="T14" fmla="*/ 78 w 192"/>
                <a:gd name="T15" fmla="*/ 3 h 52"/>
                <a:gd name="T16" fmla="*/ 186 w 192"/>
                <a:gd name="T17" fmla="*/ 37 h 52"/>
                <a:gd name="T18" fmla="*/ 185 w 192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52">
                  <a:moveTo>
                    <a:pt x="185" y="52"/>
                  </a:moveTo>
                  <a:cubicBezTo>
                    <a:pt x="65" y="52"/>
                    <a:pt x="65" y="52"/>
                    <a:pt x="65" y="52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118" y="30"/>
                    <a:pt x="186" y="37"/>
                  </a:cubicBezTo>
                  <a:cubicBezTo>
                    <a:pt x="192" y="38"/>
                    <a:pt x="185" y="52"/>
                    <a:pt x="185" y="52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1" name="Freeform 10"/>
            <p:cNvSpPr/>
            <p:nvPr/>
          </p:nvSpPr>
          <p:spPr bwMode="auto">
            <a:xfrm>
              <a:off x="3682891" y="2305215"/>
              <a:ext cx="238602" cy="274910"/>
            </a:xfrm>
            <a:custGeom>
              <a:avLst/>
              <a:gdLst>
                <a:gd name="T0" fmla="*/ 0 w 184"/>
                <a:gd name="T1" fmla="*/ 206 h 212"/>
                <a:gd name="T2" fmla="*/ 70 w 184"/>
                <a:gd name="T3" fmla="*/ 212 h 212"/>
                <a:gd name="T4" fmla="*/ 184 w 184"/>
                <a:gd name="T5" fmla="*/ 0 h 212"/>
                <a:gd name="T6" fmla="*/ 150 w 184"/>
                <a:gd name="T7" fmla="*/ 0 h 212"/>
                <a:gd name="T8" fmla="*/ 32 w 184"/>
                <a:gd name="T9" fmla="*/ 144 h 212"/>
                <a:gd name="T10" fmla="*/ 0 w 184"/>
                <a:gd name="T11" fmla="*/ 20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212">
                  <a:moveTo>
                    <a:pt x="0" y="206"/>
                  </a:moveTo>
                  <a:lnTo>
                    <a:pt x="70" y="212"/>
                  </a:lnTo>
                  <a:lnTo>
                    <a:pt x="184" y="0"/>
                  </a:lnTo>
                  <a:lnTo>
                    <a:pt x="150" y="0"/>
                  </a:lnTo>
                  <a:lnTo>
                    <a:pt x="32" y="144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D7BCA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2" name="Freeform 11"/>
            <p:cNvSpPr/>
            <p:nvPr/>
          </p:nvSpPr>
          <p:spPr bwMode="auto">
            <a:xfrm>
              <a:off x="2524896" y="2018634"/>
              <a:ext cx="534260" cy="465533"/>
            </a:xfrm>
            <a:custGeom>
              <a:avLst/>
              <a:gdLst>
                <a:gd name="T0" fmla="*/ 0 w 412"/>
                <a:gd name="T1" fmla="*/ 315 h 359"/>
                <a:gd name="T2" fmla="*/ 86 w 412"/>
                <a:gd name="T3" fmla="*/ 227 h 359"/>
                <a:gd name="T4" fmla="*/ 212 w 412"/>
                <a:gd name="T5" fmla="*/ 0 h 359"/>
                <a:gd name="T6" fmla="*/ 360 w 412"/>
                <a:gd name="T7" fmla="*/ 26 h 359"/>
                <a:gd name="T8" fmla="*/ 412 w 412"/>
                <a:gd name="T9" fmla="*/ 168 h 359"/>
                <a:gd name="T10" fmla="*/ 362 w 412"/>
                <a:gd name="T11" fmla="*/ 221 h 359"/>
                <a:gd name="T12" fmla="*/ 356 w 412"/>
                <a:gd name="T13" fmla="*/ 291 h 359"/>
                <a:gd name="T14" fmla="*/ 310 w 412"/>
                <a:gd name="T15" fmla="*/ 281 h 359"/>
                <a:gd name="T16" fmla="*/ 254 w 412"/>
                <a:gd name="T17" fmla="*/ 335 h 359"/>
                <a:gd name="T18" fmla="*/ 194 w 412"/>
                <a:gd name="T19" fmla="*/ 323 h 359"/>
                <a:gd name="T20" fmla="*/ 154 w 412"/>
                <a:gd name="T21" fmla="*/ 359 h 359"/>
                <a:gd name="T22" fmla="*/ 0 w 412"/>
                <a:gd name="T23" fmla="*/ 315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359">
                  <a:moveTo>
                    <a:pt x="0" y="315"/>
                  </a:moveTo>
                  <a:lnTo>
                    <a:pt x="86" y="227"/>
                  </a:lnTo>
                  <a:lnTo>
                    <a:pt x="212" y="0"/>
                  </a:lnTo>
                  <a:lnTo>
                    <a:pt x="360" y="26"/>
                  </a:lnTo>
                  <a:lnTo>
                    <a:pt x="412" y="168"/>
                  </a:lnTo>
                  <a:lnTo>
                    <a:pt x="362" y="221"/>
                  </a:lnTo>
                  <a:lnTo>
                    <a:pt x="356" y="291"/>
                  </a:lnTo>
                  <a:lnTo>
                    <a:pt x="310" y="281"/>
                  </a:lnTo>
                  <a:lnTo>
                    <a:pt x="254" y="335"/>
                  </a:lnTo>
                  <a:lnTo>
                    <a:pt x="194" y="323"/>
                  </a:lnTo>
                  <a:lnTo>
                    <a:pt x="154" y="359"/>
                  </a:lnTo>
                  <a:lnTo>
                    <a:pt x="0" y="315"/>
                  </a:lnTo>
                  <a:close/>
                </a:path>
              </a:pathLst>
            </a:custGeom>
            <a:solidFill>
              <a:srgbClr val="D7BCA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3" name="Freeform 12"/>
            <p:cNvSpPr/>
            <p:nvPr/>
          </p:nvSpPr>
          <p:spPr bwMode="auto">
            <a:xfrm>
              <a:off x="2605295" y="1992699"/>
              <a:ext cx="542040" cy="328077"/>
            </a:xfrm>
            <a:custGeom>
              <a:avLst/>
              <a:gdLst>
                <a:gd name="T0" fmla="*/ 18 w 209"/>
                <a:gd name="T1" fmla="*/ 126 h 126"/>
                <a:gd name="T2" fmla="*/ 0 w 209"/>
                <a:gd name="T3" fmla="*/ 122 h 126"/>
                <a:gd name="T4" fmla="*/ 29 w 209"/>
                <a:gd name="T5" fmla="*/ 35 h 126"/>
                <a:gd name="T6" fmla="*/ 94 w 209"/>
                <a:gd name="T7" fmla="*/ 1 h 126"/>
                <a:gd name="T8" fmla="*/ 191 w 209"/>
                <a:gd name="T9" fmla="*/ 44 h 126"/>
                <a:gd name="T10" fmla="*/ 181 w 209"/>
                <a:gd name="T11" fmla="*/ 102 h 126"/>
                <a:gd name="T12" fmla="*/ 127 w 209"/>
                <a:gd name="T13" fmla="*/ 76 h 126"/>
                <a:gd name="T14" fmla="*/ 82 w 209"/>
                <a:gd name="T15" fmla="*/ 88 h 126"/>
                <a:gd name="T16" fmla="*/ 66 w 209"/>
                <a:gd name="T17" fmla="*/ 66 h 126"/>
                <a:gd name="T18" fmla="*/ 50 w 209"/>
                <a:gd name="T19" fmla="*/ 84 h 126"/>
                <a:gd name="T20" fmla="*/ 55 w 209"/>
                <a:gd name="T21" fmla="*/ 93 h 126"/>
                <a:gd name="T22" fmla="*/ 18 w 209"/>
                <a:gd name="T2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9" h="126">
                  <a:moveTo>
                    <a:pt x="18" y="126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17" y="55"/>
                    <a:pt x="29" y="35"/>
                  </a:cubicBezTo>
                  <a:cubicBezTo>
                    <a:pt x="48" y="0"/>
                    <a:pt x="94" y="1"/>
                    <a:pt x="94" y="1"/>
                  </a:cubicBezTo>
                  <a:cubicBezTo>
                    <a:pt x="94" y="1"/>
                    <a:pt x="162" y="11"/>
                    <a:pt x="191" y="44"/>
                  </a:cubicBezTo>
                  <a:cubicBezTo>
                    <a:pt x="209" y="66"/>
                    <a:pt x="181" y="102"/>
                    <a:pt x="181" y="102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2" y="88"/>
                    <a:pt x="75" y="66"/>
                    <a:pt x="66" y="66"/>
                  </a:cubicBezTo>
                  <a:cubicBezTo>
                    <a:pt x="62" y="66"/>
                    <a:pt x="49" y="76"/>
                    <a:pt x="50" y="84"/>
                  </a:cubicBezTo>
                  <a:cubicBezTo>
                    <a:pt x="50" y="86"/>
                    <a:pt x="55" y="93"/>
                    <a:pt x="55" y="93"/>
                  </a:cubicBezTo>
                  <a:lnTo>
                    <a:pt x="18" y="126"/>
                  </a:lnTo>
                  <a:close/>
                </a:path>
              </a:pathLst>
            </a:custGeom>
            <a:solidFill>
              <a:srgbClr val="302B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4" name="Freeform 13"/>
            <p:cNvSpPr/>
            <p:nvPr/>
          </p:nvSpPr>
          <p:spPr bwMode="auto">
            <a:xfrm>
              <a:off x="609600" y="3228499"/>
              <a:ext cx="1502931" cy="998495"/>
            </a:xfrm>
            <a:custGeom>
              <a:avLst/>
              <a:gdLst>
                <a:gd name="T0" fmla="*/ 579 w 579"/>
                <a:gd name="T1" fmla="*/ 132 h 384"/>
                <a:gd name="T2" fmla="*/ 573 w 579"/>
                <a:gd name="T3" fmla="*/ 109 h 384"/>
                <a:gd name="T4" fmla="*/ 128 w 579"/>
                <a:gd name="T5" fmla="*/ 381 h 384"/>
                <a:gd name="T6" fmla="*/ 100 w 579"/>
                <a:gd name="T7" fmla="*/ 384 h 384"/>
                <a:gd name="T8" fmla="*/ 18 w 579"/>
                <a:gd name="T9" fmla="*/ 360 h 384"/>
                <a:gd name="T10" fmla="*/ 549 w 579"/>
                <a:gd name="T11" fmla="*/ 0 h 384"/>
                <a:gd name="T12" fmla="*/ 579 w 579"/>
                <a:gd name="T13" fmla="*/ 132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384">
                  <a:moveTo>
                    <a:pt x="579" y="132"/>
                  </a:moveTo>
                  <a:cubicBezTo>
                    <a:pt x="573" y="109"/>
                    <a:pt x="573" y="109"/>
                    <a:pt x="573" y="109"/>
                  </a:cubicBezTo>
                  <a:cubicBezTo>
                    <a:pt x="128" y="381"/>
                    <a:pt x="128" y="381"/>
                    <a:pt x="128" y="381"/>
                  </a:cubicBezTo>
                  <a:cubicBezTo>
                    <a:pt x="128" y="381"/>
                    <a:pt x="127" y="384"/>
                    <a:pt x="100" y="384"/>
                  </a:cubicBezTo>
                  <a:cubicBezTo>
                    <a:pt x="59" y="384"/>
                    <a:pt x="0" y="373"/>
                    <a:pt x="18" y="360"/>
                  </a:cubicBezTo>
                  <a:cubicBezTo>
                    <a:pt x="350" y="139"/>
                    <a:pt x="495" y="39"/>
                    <a:pt x="549" y="0"/>
                  </a:cubicBezTo>
                  <a:lnTo>
                    <a:pt x="579" y="132"/>
                  </a:lnTo>
                  <a:close/>
                </a:path>
              </a:pathLst>
            </a:custGeom>
            <a:solidFill>
              <a:schemeClr val="bg2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5" name="Freeform 14"/>
            <p:cNvSpPr/>
            <p:nvPr/>
          </p:nvSpPr>
          <p:spPr bwMode="auto">
            <a:xfrm>
              <a:off x="1483608" y="3176629"/>
              <a:ext cx="1002386" cy="1055552"/>
            </a:xfrm>
            <a:custGeom>
              <a:avLst/>
              <a:gdLst>
                <a:gd name="T0" fmla="*/ 386 w 386"/>
                <a:gd name="T1" fmla="*/ 242 h 406"/>
                <a:gd name="T2" fmla="*/ 140 w 386"/>
                <a:gd name="T3" fmla="*/ 397 h 406"/>
                <a:gd name="T4" fmla="*/ 12 w 386"/>
                <a:gd name="T5" fmla="*/ 389 h 406"/>
                <a:gd name="T6" fmla="*/ 260 w 386"/>
                <a:gd name="T7" fmla="*/ 230 h 406"/>
                <a:gd name="T8" fmla="*/ 242 w 386"/>
                <a:gd name="T9" fmla="*/ 152 h 406"/>
                <a:gd name="T10" fmla="*/ 212 w 386"/>
                <a:gd name="T11" fmla="*/ 20 h 406"/>
                <a:gd name="T12" fmla="*/ 241 w 386"/>
                <a:gd name="T13" fmla="*/ 0 h 406"/>
                <a:gd name="T14" fmla="*/ 352 w 386"/>
                <a:gd name="T15" fmla="*/ 0 h 406"/>
                <a:gd name="T16" fmla="*/ 386 w 386"/>
                <a:gd name="T17" fmla="*/ 242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6" h="406">
                  <a:moveTo>
                    <a:pt x="386" y="242"/>
                  </a:moveTo>
                  <a:cubicBezTo>
                    <a:pt x="140" y="397"/>
                    <a:pt x="140" y="397"/>
                    <a:pt x="140" y="397"/>
                  </a:cubicBezTo>
                  <a:cubicBezTo>
                    <a:pt x="104" y="406"/>
                    <a:pt x="0" y="405"/>
                    <a:pt x="12" y="389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12" y="20"/>
                    <a:pt x="212" y="20"/>
                    <a:pt x="212" y="20"/>
                  </a:cubicBezTo>
                  <a:cubicBezTo>
                    <a:pt x="233" y="5"/>
                    <a:pt x="241" y="0"/>
                    <a:pt x="241" y="0"/>
                  </a:cubicBezTo>
                  <a:cubicBezTo>
                    <a:pt x="352" y="0"/>
                    <a:pt x="352" y="0"/>
                    <a:pt x="352" y="0"/>
                  </a:cubicBezTo>
                  <a:lnTo>
                    <a:pt x="386" y="24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7" name="Freeform 15"/>
            <p:cNvSpPr/>
            <p:nvPr/>
          </p:nvSpPr>
          <p:spPr bwMode="auto">
            <a:xfrm>
              <a:off x="2514522" y="2370052"/>
              <a:ext cx="254162" cy="67431"/>
            </a:xfrm>
            <a:custGeom>
              <a:avLst/>
              <a:gdLst>
                <a:gd name="T0" fmla="*/ 0 w 196"/>
                <a:gd name="T1" fmla="*/ 52 h 52"/>
                <a:gd name="T2" fmla="*/ 46 w 196"/>
                <a:gd name="T3" fmla="*/ 0 h 52"/>
                <a:gd name="T4" fmla="*/ 196 w 196"/>
                <a:gd name="T5" fmla="*/ 52 h 52"/>
                <a:gd name="T6" fmla="*/ 0 w 196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6" h="52">
                  <a:moveTo>
                    <a:pt x="0" y="52"/>
                  </a:moveTo>
                  <a:lnTo>
                    <a:pt x="46" y="0"/>
                  </a:lnTo>
                  <a:lnTo>
                    <a:pt x="196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8" name="Freeform 16"/>
            <p:cNvSpPr/>
            <p:nvPr/>
          </p:nvSpPr>
          <p:spPr bwMode="auto">
            <a:xfrm>
              <a:off x="2797213" y="2148309"/>
              <a:ext cx="111520" cy="111520"/>
            </a:xfrm>
            <a:custGeom>
              <a:avLst/>
              <a:gdLst>
                <a:gd name="T0" fmla="*/ 22 w 86"/>
                <a:gd name="T1" fmla="*/ 86 h 86"/>
                <a:gd name="T2" fmla="*/ 0 w 86"/>
                <a:gd name="T3" fmla="*/ 64 h 86"/>
                <a:gd name="T4" fmla="*/ 66 w 86"/>
                <a:gd name="T5" fmla="*/ 0 h 86"/>
                <a:gd name="T6" fmla="*/ 86 w 86"/>
                <a:gd name="T7" fmla="*/ 22 h 86"/>
                <a:gd name="T8" fmla="*/ 22 w 8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6">
                  <a:moveTo>
                    <a:pt x="22" y="86"/>
                  </a:moveTo>
                  <a:lnTo>
                    <a:pt x="0" y="64"/>
                  </a:lnTo>
                  <a:lnTo>
                    <a:pt x="66" y="0"/>
                  </a:lnTo>
                  <a:lnTo>
                    <a:pt x="86" y="22"/>
                  </a:lnTo>
                  <a:lnTo>
                    <a:pt x="22" y="86"/>
                  </a:lnTo>
                  <a:close/>
                </a:path>
              </a:pathLst>
            </a:custGeom>
            <a:solidFill>
              <a:srgbClr val="302B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9" name="Freeform 17"/>
            <p:cNvSpPr/>
            <p:nvPr/>
          </p:nvSpPr>
          <p:spPr bwMode="auto">
            <a:xfrm>
              <a:off x="1853181" y="2424515"/>
              <a:ext cx="1910109" cy="1042585"/>
            </a:xfrm>
            <a:custGeom>
              <a:avLst/>
              <a:gdLst>
                <a:gd name="T0" fmla="*/ 0 w 1473"/>
                <a:gd name="T1" fmla="*/ 708 h 804"/>
                <a:gd name="T2" fmla="*/ 400 w 1473"/>
                <a:gd name="T3" fmla="*/ 0 h 804"/>
                <a:gd name="T4" fmla="*/ 1473 w 1473"/>
                <a:gd name="T5" fmla="*/ 12 h 804"/>
                <a:gd name="T6" fmla="*/ 1415 w 1473"/>
                <a:gd name="T7" fmla="*/ 136 h 804"/>
                <a:gd name="T8" fmla="*/ 736 w 1473"/>
                <a:gd name="T9" fmla="*/ 243 h 804"/>
                <a:gd name="T10" fmla="*/ 452 w 1473"/>
                <a:gd name="T11" fmla="*/ 804 h 804"/>
                <a:gd name="T12" fmla="*/ 0 w 1473"/>
                <a:gd name="T13" fmla="*/ 708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3" h="804">
                  <a:moveTo>
                    <a:pt x="0" y="708"/>
                  </a:moveTo>
                  <a:lnTo>
                    <a:pt x="400" y="0"/>
                  </a:lnTo>
                  <a:lnTo>
                    <a:pt x="1473" y="12"/>
                  </a:lnTo>
                  <a:lnTo>
                    <a:pt x="1415" y="136"/>
                  </a:lnTo>
                  <a:lnTo>
                    <a:pt x="736" y="243"/>
                  </a:lnTo>
                  <a:lnTo>
                    <a:pt x="452" y="804"/>
                  </a:lnTo>
                  <a:lnTo>
                    <a:pt x="0" y="7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40" name="文本占位符 9">
            <a:extLst>
              <a:ext uri="{FF2B5EF4-FFF2-40B4-BE49-F238E27FC236}">
                <a16:creationId xmlns:a16="http://schemas.microsoft.com/office/drawing/2014/main" id="{41C865F3-F987-4E36-877C-76AFC0C517B7}"/>
              </a:ext>
            </a:extLst>
          </p:cNvPr>
          <p:cNvSpPr txBox="1">
            <a:spLocks/>
          </p:cNvSpPr>
          <p:nvPr/>
        </p:nvSpPr>
        <p:spPr>
          <a:xfrm>
            <a:off x="350262" y="126403"/>
            <a:ext cx="11070946" cy="834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lang="zh-CN" altLang="en-US" sz="2400" b="1" kern="1200" dirty="0" smtClean="0">
                <a:solidFill>
                  <a:srgbClr val="31437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4000"/>
              <a:t>第二部分 </a:t>
            </a:r>
            <a:r>
              <a:rPr lang="zh-CN" altLang="en-US" sz="4000">
                <a:sym typeface="Times New Roman" panose="02020603050405020304" pitchFamily="18" charset="0"/>
              </a:rPr>
              <a:t>公文办理与写作常见问题</a:t>
            </a:r>
          </a:p>
        </p:txBody>
      </p: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十二、领导批示如何理解？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5245" y="2322101"/>
            <a:ext cx="2028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玉珠老师，领导的</a:t>
            </a:r>
            <a:endParaRPr lang="en-US" altLang="zh-CN" sz="1600" b="1" dirty="0">
              <a:solidFill>
                <a:srgbClr val="314371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r>
              <a:rPr lang="zh-CN" altLang="en-US" sz="1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批示我怎么处理？</a:t>
            </a:r>
            <a:endParaRPr lang="zh-CN" altLang="en-US" sz="1600" dirty="0"/>
          </a:p>
        </p:txBody>
      </p:sp>
      <p:sp>
        <p:nvSpPr>
          <p:cNvPr id="8" name="椭圆形标注 7"/>
          <p:cNvSpPr/>
          <p:nvPr/>
        </p:nvSpPr>
        <p:spPr>
          <a:xfrm>
            <a:off x="396486" y="2088027"/>
            <a:ext cx="2226894" cy="1052924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8DAE11F-796F-4230-9418-27C4657C2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85" y="3254319"/>
            <a:ext cx="906627" cy="823172"/>
          </a:xfrm>
          <a:prstGeom prst="rect">
            <a:avLst/>
          </a:prstGeom>
        </p:spPr>
      </p:pic>
      <p:pic>
        <p:nvPicPr>
          <p:cNvPr id="16" name="Picture 40" descr="117">
            <a:extLst>
              <a:ext uri="{FF2B5EF4-FFF2-40B4-BE49-F238E27FC236}">
                <a16:creationId xmlns:a16="http://schemas.microsoft.com/office/drawing/2014/main" id="{E01FDE7A-DC76-4888-B0DA-DA8B7443A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734" y="4137851"/>
            <a:ext cx="735774" cy="69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16F2D06-F3B8-4FBC-919F-1E7484D2A37B}"/>
              </a:ext>
            </a:extLst>
          </p:cNvPr>
          <p:cNvSpPr/>
          <p:nvPr/>
        </p:nvSpPr>
        <p:spPr>
          <a:xfrm>
            <a:off x="2740665" y="2004561"/>
            <a:ext cx="4328085" cy="2639267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8E4FD66-EA12-4A98-8EE2-A3FDC9A7DC50}"/>
              </a:ext>
            </a:extLst>
          </p:cNvPr>
          <p:cNvSpPr/>
          <p:nvPr/>
        </p:nvSpPr>
        <p:spPr>
          <a:xfrm>
            <a:off x="2809667" y="2180592"/>
            <a:ext cx="42590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1.</a:t>
            </a:r>
            <a:r>
              <a:rPr lang="zh-CN" altLang="en-US" sz="2000" dirty="0"/>
              <a:t>呈请张小吉、王小吉、李小吉阅示。</a:t>
            </a:r>
            <a:endParaRPr lang="en-US" altLang="zh-CN" sz="2000" dirty="0"/>
          </a:p>
          <a:p>
            <a:r>
              <a:rPr lang="zh-CN" altLang="en-US" sz="2000" dirty="0"/>
              <a:t>应该先给谁看？</a:t>
            </a:r>
            <a:endParaRPr lang="en-US" altLang="zh-CN" sz="2000" dirty="0"/>
          </a:p>
          <a:p>
            <a:endParaRPr lang="en-US" altLang="zh-CN" sz="1000" dirty="0"/>
          </a:p>
          <a:p>
            <a:r>
              <a:rPr lang="en-US" altLang="zh-CN" sz="2000" dirty="0"/>
              <a:t>2.</a:t>
            </a:r>
            <a:r>
              <a:rPr lang="zh-CN" altLang="en-US" sz="2000" dirty="0"/>
              <a:t>呈请张小吉、王小吉、李小吉阅。</a:t>
            </a:r>
            <a:endParaRPr lang="en-US" altLang="zh-CN" sz="2000" dirty="0"/>
          </a:p>
          <a:p>
            <a:r>
              <a:rPr lang="zh-CN" altLang="en-US" sz="2000" dirty="0"/>
              <a:t>应该先给谁看？</a:t>
            </a:r>
            <a:endParaRPr lang="en-US" altLang="zh-CN" sz="2000" dirty="0"/>
          </a:p>
          <a:p>
            <a:endParaRPr lang="en-US" altLang="zh-CN" sz="1000" dirty="0"/>
          </a:p>
          <a:p>
            <a:r>
              <a:rPr lang="en-US" altLang="zh-CN" sz="2000" dirty="0"/>
              <a:t>3.</a:t>
            </a:r>
            <a:r>
              <a:rPr lang="zh-CN" altLang="en-US" sz="2000" dirty="0"/>
              <a:t>王小吉看完文件后，可以直接给张小吉或李小吉么？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EAA10E7-C451-497C-A978-B15BA25AB144}"/>
              </a:ext>
            </a:extLst>
          </p:cNvPr>
          <p:cNvSpPr/>
          <p:nvPr/>
        </p:nvSpPr>
        <p:spPr>
          <a:xfrm>
            <a:off x="8043008" y="2041693"/>
            <a:ext cx="3553748" cy="2625581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B798408-6B20-441F-A22D-A6C334BDDDB6}"/>
              </a:ext>
            </a:extLst>
          </p:cNvPr>
          <p:cNvSpPr/>
          <p:nvPr/>
        </p:nvSpPr>
        <p:spPr>
          <a:xfrm>
            <a:off x="8094919" y="2154236"/>
            <a:ext cx="34847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阅示类文件（传批件），按照领导同志的排序，由后向前送批。</a:t>
            </a:r>
            <a:endParaRPr lang="en-US" altLang="zh-CN" dirty="0"/>
          </a:p>
          <a:p>
            <a:endParaRPr lang="en-US" altLang="zh-CN" sz="1000" dirty="0"/>
          </a:p>
          <a:p>
            <a:endParaRPr lang="en-US" altLang="zh-CN" sz="1000" dirty="0"/>
          </a:p>
          <a:p>
            <a:r>
              <a:rPr lang="zh-CN" altLang="en-US" dirty="0"/>
              <a:t>阅知类文件（传阅件），按照领导同志的排序，由前向后送阅。</a:t>
            </a:r>
            <a:endParaRPr lang="en-US" altLang="zh-CN" dirty="0"/>
          </a:p>
          <a:p>
            <a:endParaRPr lang="en-US" altLang="zh-CN" sz="1000" dirty="0"/>
          </a:p>
          <a:p>
            <a:r>
              <a:rPr lang="zh-CN" altLang="en-US" dirty="0"/>
              <a:t>原则上不能横传文件。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6509DC6-A200-4867-9409-0ACF42251E5E}"/>
              </a:ext>
            </a:extLst>
          </p:cNvPr>
          <p:cNvSpPr/>
          <p:nvPr/>
        </p:nvSpPr>
        <p:spPr>
          <a:xfrm>
            <a:off x="2713347" y="5251234"/>
            <a:ext cx="389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“审阅”表示“审看、阅读”</a:t>
            </a:r>
            <a:endParaRPr lang="en-US" altLang="zh-CN" dirty="0"/>
          </a:p>
          <a:p>
            <a:r>
              <a:rPr lang="zh-CN" altLang="en-US" dirty="0"/>
              <a:t>“阅示”的意思是“阅读 后给予批示”</a:t>
            </a:r>
            <a:endParaRPr lang="en-US" altLang="zh-CN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87B61F4-411D-4D9A-8133-8018075E90FB}"/>
              </a:ext>
            </a:extLst>
          </p:cNvPr>
          <p:cNvSpPr/>
          <p:nvPr/>
        </p:nvSpPr>
        <p:spPr>
          <a:xfrm>
            <a:off x="6888740" y="5266056"/>
            <a:ext cx="3895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“阅处”是说“阅读后进行处理”</a:t>
            </a:r>
            <a:endParaRPr lang="en-US" altLang="zh-CN" dirty="0"/>
          </a:p>
          <a:p>
            <a:r>
              <a:rPr lang="zh-CN" altLang="en-US" dirty="0"/>
              <a:t>“阅研”是说“阅读后进行研究”</a:t>
            </a:r>
            <a:endParaRPr lang="en-US" altLang="zh-CN" dirty="0"/>
          </a:p>
          <a:p>
            <a:r>
              <a:rPr lang="zh-CN" altLang="en-US" dirty="0"/>
              <a:t>“商处”是“商量并处理”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39157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十三、会议记录怎么记才合格？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62222" y="2703234"/>
            <a:ext cx="2237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玉珠啊，检查说我们记录不合格？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14A74D4-7EF1-41C2-8997-EAC36D6087C2}"/>
              </a:ext>
            </a:extLst>
          </p:cNvPr>
          <p:cNvSpPr txBox="1"/>
          <p:nvPr/>
        </p:nvSpPr>
        <p:spPr>
          <a:xfrm>
            <a:off x="3847207" y="1916192"/>
            <a:ext cx="283106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会议名称 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  持  人：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       席：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缺       席：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列       席：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记  录  人：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审  核  人：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 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张小吉：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王小吉：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/>
              <a:t>                              </a:t>
            </a:r>
          </a:p>
          <a:p>
            <a:r>
              <a:rPr lang="en-US" altLang="zh-CN" dirty="0"/>
              <a:t>                       </a:t>
            </a:r>
          </a:p>
          <a:p>
            <a:r>
              <a:rPr lang="en-US" altLang="zh-CN" dirty="0"/>
              <a:t>                  </a:t>
            </a:r>
          </a:p>
          <a:p>
            <a:r>
              <a:rPr lang="zh-CN" altLang="en-US" dirty="0"/>
              <a:t>                 页码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028D4A8-A3E8-4188-BAA6-27194B15D102}"/>
              </a:ext>
            </a:extLst>
          </p:cNvPr>
          <p:cNvSpPr/>
          <p:nvPr/>
        </p:nvSpPr>
        <p:spPr>
          <a:xfrm>
            <a:off x="3718991" y="1748747"/>
            <a:ext cx="2959283" cy="4216015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F0FCB4E0-5B9D-46CC-A0F7-80FD35F565BE}"/>
              </a:ext>
            </a:extLst>
          </p:cNvPr>
          <p:cNvSpPr/>
          <p:nvPr/>
        </p:nvSpPr>
        <p:spPr>
          <a:xfrm>
            <a:off x="7170467" y="1904408"/>
            <a:ext cx="4503936" cy="4060354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8E25595-2CF1-48AE-8207-BF1D9BE61148}"/>
              </a:ext>
            </a:extLst>
          </p:cNvPr>
          <p:cNvSpPr/>
          <p:nvPr/>
        </p:nvSpPr>
        <p:spPr>
          <a:xfrm>
            <a:off x="7296174" y="2043137"/>
            <a:ext cx="4372056" cy="3782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会议中心议题以及围绕中心议题展开的有关活动</a:t>
            </a:r>
            <a:endParaRPr lang="zh-CN" altLang="en-US" kern="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会议讨论、争论的焦点及其各方的主要见解</a:t>
            </a:r>
            <a:endParaRPr lang="zh-CN" altLang="en-US" kern="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权威人士或代表人物的言论</a:t>
            </a:r>
            <a:endParaRPr lang="zh-CN" altLang="en-US" kern="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会议开始时的定调性言论和结束前的总结性言论</a:t>
            </a:r>
            <a:endParaRPr lang="zh-CN" altLang="en-US" kern="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</a:t>
            </a:r>
            <a:r>
              <a:rPr lang="zh-CN" altLang="en-US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会议已议决的或议而未决的事项</a:t>
            </a:r>
            <a:endParaRPr lang="zh-CN" altLang="en-US" kern="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6.</a:t>
            </a:r>
            <a:r>
              <a:rPr lang="zh-CN" altLang="en-US" kern="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对会议产生较大影响的其他言论或活动</a:t>
            </a:r>
            <a:endParaRPr lang="en-US" altLang="zh-CN" kern="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D5B338A-9699-4D6D-9B84-E4516F55E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  <p:pic>
        <p:nvPicPr>
          <p:cNvPr id="13" name="Picture 40" descr="117">
            <a:extLst>
              <a:ext uri="{FF2B5EF4-FFF2-40B4-BE49-F238E27FC236}">
                <a16:creationId xmlns:a16="http://schemas.microsoft.com/office/drawing/2014/main" id="{BD9F2CC5-460A-4873-8DEC-A9C7ABF25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467" y="5964761"/>
            <a:ext cx="735774" cy="69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十四、会议录音怎么整理？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62222" y="2703234"/>
            <a:ext cx="2237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玉珠啊，领导说我录音整理的不好，有啥经验么？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3455386" y="3688752"/>
            <a:ext cx="95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实录</a:t>
            </a:r>
          </a:p>
        </p:txBody>
      </p:sp>
      <p:pic>
        <p:nvPicPr>
          <p:cNvPr id="75" name="图片 74">
            <a:extLst>
              <a:ext uri="{FF2B5EF4-FFF2-40B4-BE49-F238E27FC236}">
                <a16:creationId xmlns:a16="http://schemas.microsoft.com/office/drawing/2014/main" id="{6B7DC1C1-B1CA-44F8-94E0-FECED0E1D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71" y="1748747"/>
            <a:ext cx="3897954" cy="4524845"/>
          </a:xfrm>
          <a:prstGeom prst="rect">
            <a:avLst/>
          </a:prstGeom>
        </p:spPr>
      </p:pic>
      <p:sp>
        <p:nvSpPr>
          <p:cNvPr id="76" name="文本框 75">
            <a:extLst>
              <a:ext uri="{FF2B5EF4-FFF2-40B4-BE49-F238E27FC236}">
                <a16:creationId xmlns:a16="http://schemas.microsoft.com/office/drawing/2014/main" id="{51ACFBB7-F178-4428-A48E-7D78C3DCADB3}"/>
              </a:ext>
            </a:extLst>
          </p:cNvPr>
          <p:cNvSpPr txBox="1"/>
          <p:nvPr/>
        </p:nvSpPr>
        <p:spPr>
          <a:xfrm>
            <a:off x="8099279" y="2160800"/>
            <a:ext cx="3941505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语气词、口语词删掉 </a:t>
            </a:r>
            <a:endParaRPr lang="en-US" altLang="zh-CN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重复的、同义的话删掉</a:t>
            </a:r>
            <a:endParaRPr lang="en-US" altLang="zh-CN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明显的病句改正 </a:t>
            </a:r>
            <a:endParaRPr lang="en-US" altLang="zh-CN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核准数据、人名、地名、单位名称</a:t>
            </a:r>
            <a:endParaRPr lang="en-US" altLang="zh-CN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整体思维理解发言人的话语 </a:t>
            </a:r>
            <a:endParaRPr lang="en-US" altLang="zh-CN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查询上级文件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A865429-1A5F-4F00-B63C-AEAEEE55647F}"/>
              </a:ext>
            </a:extLst>
          </p:cNvPr>
          <p:cNvSpPr/>
          <p:nvPr/>
        </p:nvSpPr>
        <p:spPr>
          <a:xfrm>
            <a:off x="8099279" y="1881089"/>
            <a:ext cx="3897954" cy="3063205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3754029-3427-4C59-BE94-65111714AB44}"/>
              </a:ext>
            </a:extLst>
          </p:cNvPr>
          <p:cNvSpPr/>
          <p:nvPr/>
        </p:nvSpPr>
        <p:spPr>
          <a:xfrm>
            <a:off x="3862466" y="1658574"/>
            <a:ext cx="3963006" cy="4732131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61BF2B8-7A85-4E09-B15F-D57F1C7403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十五、会议汇报材料怎么起草？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19693" y="2573508"/>
            <a:ext cx="2237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玉珠啊，有个议题想上校长办公会，怎么办啊？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04" y="2000585"/>
            <a:ext cx="7584170" cy="370951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A5678B4-FA2F-4747-8E0F-302AAB2881E9}"/>
              </a:ext>
            </a:extLst>
          </p:cNvPr>
          <p:cNvSpPr/>
          <p:nvPr/>
        </p:nvSpPr>
        <p:spPr>
          <a:xfrm>
            <a:off x="4010919" y="1683504"/>
            <a:ext cx="2533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https://pro.jlu.edu.cn/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0E67BB4-329E-401E-B968-F733BBCC12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十五、会议汇报材料怎么起草？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8A063CC-D3B6-4F6F-BA28-1EF8710B3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5" y="1719308"/>
            <a:ext cx="5096586" cy="45916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0952681-B35F-4CAB-9D89-439470ABC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317" y="1737024"/>
            <a:ext cx="4892170" cy="459169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3C8FE31-A34E-4451-BB50-E2134F48603F}"/>
              </a:ext>
            </a:extLst>
          </p:cNvPr>
          <p:cNvSpPr/>
          <p:nvPr/>
        </p:nvSpPr>
        <p:spPr>
          <a:xfrm>
            <a:off x="896017" y="1625760"/>
            <a:ext cx="4892170" cy="4732131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A06EB7A-D790-44B3-8F8E-B1F8FFCE40BA}"/>
              </a:ext>
            </a:extLst>
          </p:cNvPr>
          <p:cNvSpPr/>
          <p:nvPr/>
        </p:nvSpPr>
        <p:spPr>
          <a:xfrm>
            <a:off x="6222802" y="1619911"/>
            <a:ext cx="4892170" cy="4732131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十五、会议汇报材料怎么起草？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C94C808-9529-4901-9222-5209AC3FF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48747"/>
            <a:ext cx="4478216" cy="47939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93DBCE-BBC0-4114-81C1-D08F5AD49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1" y="1889423"/>
            <a:ext cx="5205450" cy="440579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837EEDA-078B-427D-9C6A-42437F48B8CA}"/>
              </a:ext>
            </a:extLst>
          </p:cNvPr>
          <p:cNvSpPr/>
          <p:nvPr/>
        </p:nvSpPr>
        <p:spPr>
          <a:xfrm>
            <a:off x="1266092" y="1707821"/>
            <a:ext cx="4595448" cy="4793945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1BB3BA2-E157-4981-8A95-61FC5D894884}"/>
              </a:ext>
            </a:extLst>
          </p:cNvPr>
          <p:cNvSpPr/>
          <p:nvPr/>
        </p:nvSpPr>
        <p:spPr>
          <a:xfrm>
            <a:off x="6380367" y="1748747"/>
            <a:ext cx="5132098" cy="4546471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62076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132825" y="1910349"/>
            <a:ext cx="828838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二、科学研究水平再上新台阶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全年自然科学到账经费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xx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亿，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首次突破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xx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亿元。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endParaRPr lang="en-US" altLang="zh-CN" sz="10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2.</a:t>
            </a:r>
            <a:r>
              <a:rPr lang="zh-CN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新增</a:t>
            </a:r>
            <a:r>
              <a:rPr lang="zh-CN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获批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国家级</a:t>
            </a:r>
            <a:r>
              <a:rPr lang="zh-CN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级科研平台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xx</a:t>
            </a:r>
            <a:r>
              <a:rPr lang="zh-CN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个。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10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3.</a:t>
            </a:r>
            <a:r>
              <a:rPr lang="zh-CN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全年获得授权专利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xxx</a:t>
            </a:r>
            <a:r>
              <a:rPr lang="zh-CN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件，</a:t>
            </a:r>
            <a:r>
              <a:rPr lang="zh-CN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同比增长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43%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4.</a:t>
            </a:r>
            <a:r>
              <a:rPr lang="zh-CN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主动布局</a:t>
            </a:r>
            <a:r>
              <a:rPr lang="zh-CN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建设学科交叉青年创新团队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xx</a:t>
            </a:r>
            <a:r>
              <a:rPr lang="zh-CN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个。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10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5. xx</a:t>
            </a:r>
            <a:r>
              <a:rPr lang="zh-CN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团队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xx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研究，</a:t>
            </a:r>
            <a:r>
              <a:rPr lang="zh-CN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彻底解决</a:t>
            </a:r>
            <a:r>
              <a:rPr lang="zh-CN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困扰了科研界和工业界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266</a:t>
            </a:r>
            <a:r>
              <a:rPr lang="zh-CN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zh-CN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热学难题</a:t>
            </a:r>
            <a:r>
              <a:rPr lang="zh-CN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10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6.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在时间紧、任务重的情况，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有效克服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xxx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等多项制约，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顺利完成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xx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验收。  </a:t>
            </a:r>
          </a:p>
        </p:txBody>
      </p:sp>
      <p:sp>
        <p:nvSpPr>
          <p:cNvPr id="40" name="矩形 39"/>
          <p:cNvSpPr/>
          <p:nvPr/>
        </p:nvSpPr>
        <p:spPr>
          <a:xfrm>
            <a:off x="3030345" y="1794464"/>
            <a:ext cx="8165193" cy="3926397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FAB05FD-D9B5-4889-809D-3EF581EAB592}"/>
              </a:ext>
            </a:extLst>
          </p:cNvPr>
          <p:cNvSpPr txBox="1"/>
          <p:nvPr/>
        </p:nvSpPr>
        <p:spPr>
          <a:xfrm>
            <a:off x="867293" y="2421109"/>
            <a:ext cx="1777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玉珠啊，年底总结了，给我发个模板啊？</a:t>
            </a:r>
            <a:endParaRPr lang="zh-CN" altLang="en-US" sz="1600" dirty="0"/>
          </a:p>
        </p:txBody>
      </p:sp>
      <p:sp>
        <p:nvSpPr>
          <p:cNvPr id="11" name="椭圆形标注 7">
            <a:extLst>
              <a:ext uri="{FF2B5EF4-FFF2-40B4-BE49-F238E27FC236}">
                <a16:creationId xmlns:a16="http://schemas.microsoft.com/office/drawing/2014/main" id="{F18D9A37-E5FF-4BD1-AC2B-4C4B14A2D344}"/>
              </a:ext>
            </a:extLst>
          </p:cNvPr>
          <p:cNvSpPr/>
          <p:nvPr/>
        </p:nvSpPr>
        <p:spPr>
          <a:xfrm>
            <a:off x="563621" y="2145298"/>
            <a:ext cx="2081329" cy="1283702"/>
          </a:xfrm>
          <a:prstGeom prst="wedgeEllipseCallout">
            <a:avLst>
              <a:gd name="adj1" fmla="val -21356"/>
              <a:gd name="adj2" fmla="val 615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7DA4EA8-A0F8-4013-BC6F-E79BD6404A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62" y="3527917"/>
            <a:ext cx="932562" cy="84671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EA00D3E-ACD8-4552-8286-D6EA8306078D}"/>
              </a:ext>
            </a:extLst>
          </p:cNvPr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十六、怎么写才像总结？</a:t>
            </a:r>
          </a:p>
        </p:txBody>
      </p: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099" y="960435"/>
            <a:ext cx="8514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十七、贺信怎么写？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19693" y="2573508"/>
            <a:ext cx="2237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玉珠啊，兄弟学院院庆，怎么写贺信？</a:t>
            </a:r>
            <a:endParaRPr lang="zh-CN" altLang="en-US" sz="2000" dirty="0"/>
          </a:p>
        </p:txBody>
      </p:sp>
      <p:sp>
        <p:nvSpPr>
          <p:cNvPr id="8" name="椭圆形标注 7"/>
          <p:cNvSpPr/>
          <p:nvPr/>
        </p:nvSpPr>
        <p:spPr>
          <a:xfrm>
            <a:off x="563621" y="2259015"/>
            <a:ext cx="2820692" cy="159632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448400" y="2130864"/>
            <a:ext cx="595096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zh-CN" sz="3200" kern="100" dirty="0">
                <a:latin typeface="Calibri" panose="020F050202020403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贺</a:t>
            </a:r>
            <a:r>
              <a:rPr lang="en-US" altLang="zh-CN" sz="3200" kern="100" dirty="0">
                <a:latin typeface="Calibri" panose="020F050202020403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zh-CN" sz="3200" kern="100" dirty="0">
                <a:latin typeface="Calibri" panose="020F050202020403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函</a:t>
            </a:r>
            <a:endParaRPr lang="en-US" altLang="zh-CN" sz="3200" kern="100" dirty="0">
              <a:latin typeface="Calibri" panose="020F0502020204030204" pitchFamily="34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US" altLang="zh-CN" sz="2800" kern="100" dirty="0">
              <a:latin typeface="Calibri" panose="020F0502020204030204" pitchFamily="34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 </a:t>
            </a:r>
            <a:r>
              <a:rPr lang="zh-CN" altLang="en-US" sz="280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山东大学：</a:t>
            </a:r>
          </a:p>
          <a:p>
            <a:pPr algn="just">
              <a:spcAft>
                <a:spcPts val="0"/>
              </a:spcAft>
            </a:pPr>
            <a:r>
              <a:rPr lang="zh-CN" altLang="en-US" sz="28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欣闻贵校即将迎来</a:t>
            </a:r>
            <a:r>
              <a:rPr lang="en-US" altLang="zh-CN" sz="280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120</a:t>
            </a:r>
            <a:r>
              <a:rPr lang="zh-CN" altLang="en-US" sz="280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周年</a:t>
            </a:r>
            <a:r>
              <a:rPr lang="zh-CN" altLang="en-US" sz="28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华诞，吉林大学谨向贵校全体师生员工、广大海内外校友致以最热烈的祝贺和最美好的祝愿！</a:t>
            </a:r>
          </a:p>
          <a:p>
            <a:pPr algn="just">
              <a:spcAft>
                <a:spcPts val="0"/>
              </a:spcAft>
            </a:pPr>
            <a:endParaRPr lang="zh-CN" altLang="zh-CN" sz="28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07849" y="1906292"/>
            <a:ext cx="7273439" cy="3825558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AB1560D-1453-45F0-8468-77F984E7A8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" y="3969641"/>
            <a:ext cx="1159671" cy="105292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4"/>
            <a:ext cx="11070946" cy="469954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/>
              <a:t>第一部分 公文基本情况</a:t>
            </a:r>
            <a:endParaRPr lang="zh-CN" altLang="en-US" sz="4000" dirty="0">
              <a:latin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一、什么是公文？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55" y="1606766"/>
            <a:ext cx="5717604" cy="4648305"/>
          </a:xfrm>
          <a:prstGeom prst="rect">
            <a:avLst/>
          </a:prstGeom>
        </p:spPr>
      </p:pic>
      <p:pic>
        <p:nvPicPr>
          <p:cNvPr id="7" name="内容占位符 3" descr="公文处理条例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177" y="1206447"/>
            <a:ext cx="4467031" cy="504862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954177" y="1278793"/>
            <a:ext cx="4231983" cy="4976278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146875" y="1570456"/>
            <a:ext cx="982592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9575" algn="just">
              <a:lnSpc>
                <a:spcPts val="3000"/>
              </a:lnSpc>
              <a:spcAft>
                <a:spcPts val="0"/>
              </a:spcAft>
            </a:pPr>
            <a:r>
              <a:rPr lang="en-US" altLang="zh-CN" sz="2800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 </a:t>
            </a:r>
            <a:r>
              <a:rPr lang="zh-CN" altLang="zh-CN" sz="2800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风雨兼程，百廿载峥嵘岁月。</a:t>
            </a:r>
            <a:r>
              <a:rPr lang="zh-CN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山东大学自建立以来，始终与国家和民族同呼吸共命运，秉承“为天下储人才，为国家图富强”的办学宗旨，发扬“学无止境，气有浩然”的校训精神，涵养“崇实求新”的校风，培养了大批学术大师、兴业英才、治国栋梁，为高等教育发展、祖国繁荣富强和社会文明进步做出了重要贡献。</a:t>
            </a:r>
            <a:endParaRPr lang="en-US" altLang="zh-CN" sz="2800" kern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indent="409575" algn="just">
              <a:lnSpc>
                <a:spcPts val="3000"/>
              </a:lnSpc>
              <a:spcAft>
                <a:spcPts val="0"/>
              </a:spcAft>
            </a:pPr>
            <a:r>
              <a:rPr lang="zh-CN" altLang="en-US" sz="28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80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使命维新，新时代教泽绵长。</a:t>
            </a:r>
            <a:r>
              <a:rPr lang="zh-CN" altLang="en-US" sz="28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山东大学建校</a:t>
            </a:r>
            <a:r>
              <a:rPr lang="en-US" altLang="zh-CN" sz="28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120</a:t>
            </a:r>
            <a:r>
              <a:rPr lang="zh-CN" altLang="en-US" sz="28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周年恰逢中国共产党成立</a:t>
            </a:r>
            <a:r>
              <a:rPr lang="en-US" altLang="zh-CN" sz="28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100</a:t>
            </a:r>
            <a:r>
              <a:rPr lang="zh-CN" altLang="en-US" sz="28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周年，相信山东大学定会以此为契机，继续坚守“为国育贤”办学初心，扎根中国大地，厚植齐鲁沃土，全面落实立德树人根本任务，加快推进中国特色世界一流大学建设，在高等教育领域占据更加重要位置，在服务国家和民族伟大进程中谱写更加璀璨的篇章。</a:t>
            </a:r>
            <a:endParaRPr lang="zh-CN" altLang="zh-CN" sz="28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46875" y="1570455"/>
            <a:ext cx="9934413" cy="4708982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03AF14E-C46D-4D40-A07C-29B588B1C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84" y="5080674"/>
            <a:ext cx="9825925" cy="134769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276929" y="1612393"/>
            <a:ext cx="982592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   </a:t>
            </a:r>
            <a:r>
              <a:rPr lang="zh-CN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吉林大学与山东大学血脉相连、情谊深厚。</a:t>
            </a:r>
            <a:r>
              <a:rPr lang="zh-CN" altLang="zh-CN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建国初期，山东大学多位卓越大师、众多优秀人才北上长春，支援吉林大学院系建设，助力学科发展。山东大学地质矿物学系与有关院校系科合并组建成东北地质学院；山东工学院汽车专业有关师生员工及部分设施迁至长春，陈秉聪院士参加筹建长春汽车拖拉机学院；崔引安教授、张寿常教授等为学科建设和师资培养做出了重要贡献。同期，原山东大学校长邓从豪院士、原山东大学环境研究院院长王文兴院士曾在吉林大学化学系研究、进修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53484" y="1489703"/>
            <a:ext cx="9934413" cy="3714467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3"/>
            <a:ext cx="11070946" cy="83403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CN" altLang="en-US" sz="4000" dirty="0"/>
              <a:t>第二部分 </a:t>
            </a:r>
            <a:r>
              <a:rPr lang="zh-CN" altLang="en-US" sz="4000" dirty="0"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271894" y="2009037"/>
            <a:ext cx="9453966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9575" algn="just">
              <a:lnSpc>
                <a:spcPts val="3000"/>
              </a:lnSpc>
              <a:spcAft>
                <a:spcPts val="0"/>
              </a:spcAft>
            </a:pPr>
            <a:r>
              <a:rPr lang="en-US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zh-CN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我校愿与贵校在更高层次、更广领域进一步加强交流与合作，凝心聚力、携手同心，以自强成就卓越，用创新塑造未来，为实现中华民族伟大复兴的中国梦作出新的更大贡献。</a:t>
            </a:r>
            <a:endParaRPr lang="zh-CN" altLang="zh-CN" sz="28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409575" algn="just">
              <a:spcAft>
                <a:spcPts val="0"/>
              </a:spcAft>
            </a:pPr>
            <a:r>
              <a:rPr lang="en-US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zh-CN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预祝贵校</a:t>
            </a:r>
            <a:r>
              <a:rPr lang="en-US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110</a:t>
            </a:r>
            <a:r>
              <a:rPr lang="zh-CN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周年校庆活动圆满成功！祝愿贵校各项事业蒸蒸日上！</a:t>
            </a:r>
            <a:endParaRPr lang="en-US" altLang="zh-CN" sz="2800" kern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indent="409575" algn="just">
              <a:spcAft>
                <a:spcPts val="0"/>
              </a:spcAft>
            </a:pPr>
            <a:endParaRPr lang="en-US" altLang="zh-CN" sz="2800" kern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indent="409575" algn="just">
              <a:spcAft>
                <a:spcPts val="0"/>
              </a:spcAft>
            </a:pPr>
            <a:endParaRPr lang="en-US" altLang="zh-CN" sz="2800" kern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r>
              <a:rPr lang="en-US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                                  </a:t>
            </a:r>
          </a:p>
          <a:p>
            <a:r>
              <a:rPr lang="en-US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                               </a:t>
            </a:r>
            <a:r>
              <a:rPr lang="zh-CN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吉林大学</a:t>
            </a:r>
            <a:r>
              <a:rPr lang="en-US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                                                                                                    </a:t>
            </a:r>
          </a:p>
          <a:p>
            <a:r>
              <a:rPr lang="en-US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                             2021</a:t>
            </a:r>
            <a:r>
              <a:rPr lang="zh-CN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年</a:t>
            </a:r>
            <a:r>
              <a:rPr lang="en-US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8</a:t>
            </a:r>
            <a:r>
              <a:rPr lang="zh-CN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月</a:t>
            </a:r>
            <a:r>
              <a:rPr lang="en-US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27</a:t>
            </a:r>
            <a:r>
              <a:rPr lang="zh-CN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日</a:t>
            </a:r>
            <a:r>
              <a:rPr lang="en-US" altLang="zh-CN" sz="28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    </a:t>
            </a:r>
            <a:endParaRPr lang="zh-CN" altLang="zh-CN" sz="2800" kern="100" dirty="0"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46875" y="1570455"/>
            <a:ext cx="9934413" cy="4708982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5875"/>
            <a:ext cx="29718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方正小标宋简体" panose="03000509000000000000" pitchFamily="65" charset="-122"/>
              <a:ea typeface="方正小标宋简体" panose="03000509000000000000" pitchFamily="65" charset="-122"/>
              <a:sym typeface="Times New Roman" panose="02020603050405020304" pitchFamily="18" charset="0"/>
            </a:endParaRPr>
          </a:p>
        </p:txBody>
      </p:sp>
      <p:grpSp>
        <p:nvGrpSpPr>
          <p:cNvPr id="6147" name="组合 5"/>
          <p:cNvGrpSpPr/>
          <p:nvPr/>
        </p:nvGrpSpPr>
        <p:grpSpPr bwMode="auto">
          <a:xfrm>
            <a:off x="2405063" y="1338263"/>
            <a:ext cx="1079500" cy="982662"/>
            <a:chOff x="4429797" y="1649887"/>
            <a:chExt cx="720670" cy="642272"/>
          </a:xfrm>
        </p:grpSpPr>
        <p:sp>
          <p:nvSpPr>
            <p:cNvPr id="7" name="圆角矩形 6"/>
            <p:cNvSpPr/>
            <p:nvPr/>
          </p:nvSpPr>
          <p:spPr>
            <a:xfrm>
              <a:off x="4460531" y="1649887"/>
              <a:ext cx="672979" cy="642272"/>
            </a:xfrm>
            <a:prstGeom prst="roundRect">
              <a:avLst>
                <a:gd name="adj" fmla="val 11351"/>
              </a:avLst>
            </a:prstGeom>
            <a:solidFill>
              <a:srgbClr val="1F4E79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160" name="文本框 11"/>
            <p:cNvSpPr txBox="1">
              <a:spLocks noChangeArrowheads="1"/>
            </p:cNvSpPr>
            <p:nvPr/>
          </p:nvSpPr>
          <p:spPr bwMode="auto">
            <a:xfrm>
              <a:off x="4429797" y="1796801"/>
              <a:ext cx="720670" cy="375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3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一</a:t>
              </a: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756026" y="1552595"/>
            <a:ext cx="7747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spc="3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公文基本情况</a:t>
            </a:r>
          </a:p>
        </p:txBody>
      </p:sp>
      <p:sp>
        <p:nvSpPr>
          <p:cNvPr id="6150" name="文本框 32"/>
          <p:cNvSpPr txBox="1">
            <a:spLocks noChangeArrowheads="1"/>
          </p:cNvSpPr>
          <p:nvPr/>
        </p:nvSpPr>
        <p:spPr bwMode="auto">
          <a:xfrm>
            <a:off x="822343" y="867190"/>
            <a:ext cx="92333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dist" eaLnBrk="1" hangingPunct="1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主要内容</a:t>
            </a:r>
          </a:p>
        </p:txBody>
      </p:sp>
      <p:grpSp>
        <p:nvGrpSpPr>
          <p:cNvPr id="6151" name="组合 33"/>
          <p:cNvGrpSpPr/>
          <p:nvPr/>
        </p:nvGrpSpPr>
        <p:grpSpPr bwMode="auto">
          <a:xfrm>
            <a:off x="2435225" y="3036888"/>
            <a:ext cx="1079500" cy="984250"/>
            <a:chOff x="4433032" y="1649887"/>
            <a:chExt cx="720670" cy="642272"/>
          </a:xfrm>
        </p:grpSpPr>
        <p:sp>
          <p:nvSpPr>
            <p:cNvPr id="35" name="圆角矩形 6"/>
            <p:cNvSpPr/>
            <p:nvPr/>
          </p:nvSpPr>
          <p:spPr>
            <a:xfrm>
              <a:off x="4460587" y="1649887"/>
              <a:ext cx="672979" cy="642272"/>
            </a:xfrm>
            <a:prstGeom prst="roundRect">
              <a:avLst>
                <a:gd name="adj" fmla="val 11351"/>
              </a:avLst>
            </a:prstGeom>
            <a:solidFill>
              <a:srgbClr val="1F4E79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158" name="文本框 35"/>
            <p:cNvSpPr txBox="1">
              <a:spLocks noChangeArrowheads="1"/>
            </p:cNvSpPr>
            <p:nvPr/>
          </p:nvSpPr>
          <p:spPr bwMode="auto">
            <a:xfrm>
              <a:off x="4433032" y="1795187"/>
              <a:ext cx="720670" cy="362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30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二</a:t>
              </a: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3810000" y="3251200"/>
            <a:ext cx="81701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spc="3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公文办理与写作常见问题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3810000" y="4878388"/>
            <a:ext cx="7747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spc="300" dirty="0">
                <a:solidFill>
                  <a:srgbClr val="004097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个人相关建议</a:t>
            </a:r>
          </a:p>
        </p:txBody>
      </p:sp>
      <p:grpSp>
        <p:nvGrpSpPr>
          <p:cNvPr id="19" name="组合 33"/>
          <p:cNvGrpSpPr/>
          <p:nvPr/>
        </p:nvGrpSpPr>
        <p:grpSpPr bwMode="auto">
          <a:xfrm>
            <a:off x="2448675" y="4737101"/>
            <a:ext cx="1100565" cy="984250"/>
            <a:chOff x="4340270" y="2659912"/>
            <a:chExt cx="734733" cy="642272"/>
          </a:xfrm>
        </p:grpSpPr>
        <p:sp>
          <p:nvSpPr>
            <p:cNvPr id="20" name="圆角矩形 6"/>
            <p:cNvSpPr/>
            <p:nvPr/>
          </p:nvSpPr>
          <p:spPr>
            <a:xfrm>
              <a:off x="4340270" y="2659912"/>
              <a:ext cx="672979" cy="642272"/>
            </a:xfrm>
            <a:prstGeom prst="roundRect">
              <a:avLst>
                <a:gd name="adj" fmla="val 11351"/>
              </a:avLst>
            </a:prstGeom>
            <a:solidFill>
              <a:srgbClr val="1F4E79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1" name="文本框 35"/>
            <p:cNvSpPr txBox="1">
              <a:spLocks noChangeArrowheads="1"/>
            </p:cNvSpPr>
            <p:nvPr/>
          </p:nvSpPr>
          <p:spPr bwMode="auto">
            <a:xfrm>
              <a:off x="4354333" y="2805212"/>
              <a:ext cx="720670" cy="362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3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83977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4"/>
            <a:ext cx="11070946" cy="469954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/>
              <a:t>第三部分 个人相关建议</a:t>
            </a:r>
            <a:endParaRPr kumimoji="1" lang="zh-CN" altLang="en-US" sz="4000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一、加强公文管理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65" y="1652485"/>
            <a:ext cx="9776935" cy="429800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4"/>
            <a:ext cx="11070946" cy="469954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/>
              <a:t>第三部分 个人相关建议</a:t>
            </a:r>
            <a:endParaRPr kumimoji="1" lang="zh-CN" altLang="en-US" sz="4000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一、加强公文管理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7" y="1867653"/>
            <a:ext cx="9628336" cy="41126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4"/>
            <a:ext cx="11070946" cy="469954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/>
              <a:t>第三部分 个人相关建议</a:t>
            </a:r>
            <a:endParaRPr kumimoji="1" lang="zh-CN" altLang="en-US" sz="4000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二、注重点滴积累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048725"/>
            <a:ext cx="3413220" cy="41234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60" y="2048725"/>
            <a:ext cx="3235793" cy="412347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482393" y="2376010"/>
            <a:ext cx="268224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185"/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党政机关公文格式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》GB/T 9704——2012</a:t>
            </a:r>
          </a:p>
          <a:p>
            <a:pPr marL="83185"/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3185"/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国际单位制及其应用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》GB 3100——1993</a:t>
            </a:r>
          </a:p>
          <a:p>
            <a:pPr marL="83185"/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标点符号用法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》 </a:t>
            </a:r>
          </a:p>
          <a:p>
            <a:pPr marL="83185"/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GB/T 15834——2011</a:t>
            </a:r>
          </a:p>
          <a:p>
            <a:pPr marL="83185"/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3185"/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出版物上数字用法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》 GB/T 15835——2011</a:t>
            </a:r>
          </a:p>
          <a:p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08187" y="1904999"/>
            <a:ext cx="10713021" cy="4389121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4"/>
            <a:ext cx="11070946" cy="469954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/>
              <a:t>第三部分 个人相关建议</a:t>
            </a:r>
            <a:endParaRPr kumimoji="1" lang="zh-CN" altLang="en-US" sz="4000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二、注重点滴积累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87" y="2121454"/>
            <a:ext cx="3764415" cy="38373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1" y="2121454"/>
            <a:ext cx="3680460" cy="3837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55" y="2121454"/>
            <a:ext cx="4104345" cy="383738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08187" y="1904999"/>
            <a:ext cx="10713021" cy="4389121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9870" y="2026107"/>
            <a:ext cx="4769472" cy="35608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4"/>
            <a:ext cx="11070946" cy="469954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/>
              <a:t>第三部分 个人相关建议</a:t>
            </a:r>
            <a:endParaRPr kumimoji="1" lang="zh-CN" altLang="en-US" sz="4000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100" y="960435"/>
            <a:ext cx="7056438" cy="64516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三、做好调查研究</a:t>
            </a: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577821" y="1913879"/>
            <a:ext cx="4959811" cy="3877128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7821" y="6020050"/>
            <a:ext cx="9493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没有调查就没有发言权，夸夸其谈地乱说一顿和一二三四的现象罗列，都是无用的。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616A338-30DB-4D5C-8C53-9056DAC35A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739656" y="1920240"/>
            <a:ext cx="6165679" cy="3851002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095D6C7-F96E-4B73-B5B1-8266F8153BB2}"/>
              </a:ext>
            </a:extLst>
          </p:cNvPr>
          <p:cNvGrpSpPr/>
          <p:nvPr/>
        </p:nvGrpSpPr>
        <p:grpSpPr>
          <a:xfrm>
            <a:off x="5870950" y="2002423"/>
            <a:ext cx="2312125" cy="869372"/>
            <a:chOff x="7620000" y="1115371"/>
            <a:chExt cx="1028691" cy="1027167"/>
          </a:xfrm>
        </p:grpSpPr>
        <p:sp>
          <p:nvSpPr>
            <p:cNvPr id="13" name="矩形: 对角圆角 59">
              <a:extLst>
                <a:ext uri="{FF2B5EF4-FFF2-40B4-BE49-F238E27FC236}">
                  <a16:creationId xmlns:a16="http://schemas.microsoft.com/office/drawing/2014/main" id="{2EE7C469-96DF-4B40-8AD2-8E3346638253}"/>
                </a:ext>
              </a:extLst>
            </p:cNvPr>
            <p:cNvSpPr/>
            <p:nvPr/>
          </p:nvSpPr>
          <p:spPr>
            <a:xfrm>
              <a:off x="7696200" y="1190047"/>
              <a:ext cx="952491" cy="952491"/>
            </a:xfrm>
            <a:prstGeom prst="round2Diag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矩形: 对角圆角 60">
              <a:extLst>
                <a:ext uri="{FF2B5EF4-FFF2-40B4-BE49-F238E27FC236}">
                  <a16:creationId xmlns:a16="http://schemas.microsoft.com/office/drawing/2014/main" id="{09C0A652-376A-42A8-86E5-3503C0198342}"/>
                </a:ext>
              </a:extLst>
            </p:cNvPr>
            <p:cNvSpPr/>
            <p:nvPr/>
          </p:nvSpPr>
          <p:spPr>
            <a:xfrm>
              <a:off x="7620000" y="1115371"/>
              <a:ext cx="952491" cy="952491"/>
            </a:xfrm>
            <a:prstGeom prst="round2Diag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3C3297AA-DD7A-4F35-8C47-44C16CFA483B}"/>
              </a:ext>
            </a:extLst>
          </p:cNvPr>
          <p:cNvSpPr txBox="1"/>
          <p:nvPr/>
        </p:nvSpPr>
        <p:spPr>
          <a:xfrm>
            <a:off x="6006744" y="2104277"/>
            <a:ext cx="205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方正仿宋_GBK" panose="03000509000000000000" charset="-122"/>
              </a:rPr>
              <a:t>吃透“上情”</a:t>
            </a:r>
            <a:endParaRPr lang="zh-CN" altLang="en-US" sz="2800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6407723-BA2E-423C-8BAF-4A388877413B}"/>
              </a:ext>
            </a:extLst>
          </p:cNvPr>
          <p:cNvGrpSpPr/>
          <p:nvPr/>
        </p:nvGrpSpPr>
        <p:grpSpPr>
          <a:xfrm>
            <a:off x="5888348" y="3958990"/>
            <a:ext cx="2294726" cy="869372"/>
            <a:chOff x="7620000" y="1115371"/>
            <a:chExt cx="1028691" cy="1027167"/>
          </a:xfrm>
        </p:grpSpPr>
        <p:sp>
          <p:nvSpPr>
            <p:cNvPr id="18" name="矩形: 对角圆角 59">
              <a:extLst>
                <a:ext uri="{FF2B5EF4-FFF2-40B4-BE49-F238E27FC236}">
                  <a16:creationId xmlns:a16="http://schemas.microsoft.com/office/drawing/2014/main" id="{CA0092D2-14CE-4E04-9F7F-254CC012126B}"/>
                </a:ext>
              </a:extLst>
            </p:cNvPr>
            <p:cNvSpPr/>
            <p:nvPr/>
          </p:nvSpPr>
          <p:spPr>
            <a:xfrm>
              <a:off x="7696200" y="1190047"/>
              <a:ext cx="952491" cy="952491"/>
            </a:xfrm>
            <a:prstGeom prst="round2Diag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: 对角圆角 60">
              <a:extLst>
                <a:ext uri="{FF2B5EF4-FFF2-40B4-BE49-F238E27FC236}">
                  <a16:creationId xmlns:a16="http://schemas.microsoft.com/office/drawing/2014/main" id="{521CF228-F55A-4639-86D2-D59D2D14A675}"/>
                </a:ext>
              </a:extLst>
            </p:cNvPr>
            <p:cNvSpPr/>
            <p:nvPr/>
          </p:nvSpPr>
          <p:spPr>
            <a:xfrm>
              <a:off x="7620000" y="1115371"/>
              <a:ext cx="952491" cy="952491"/>
            </a:xfrm>
            <a:prstGeom prst="round2Diag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08B1CB92-45E3-4BBF-9932-529B807395B1}"/>
              </a:ext>
            </a:extLst>
          </p:cNvPr>
          <p:cNvSpPr txBox="1"/>
          <p:nvPr/>
        </p:nvSpPr>
        <p:spPr>
          <a:xfrm>
            <a:off x="5937071" y="4034472"/>
            <a:ext cx="2090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方正仿宋_GBK" panose="03000509000000000000" charset="-122"/>
              </a:rPr>
              <a:t>知晓“外情”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EDFFC70-5C73-42F1-9F56-B6959E441CEF}"/>
              </a:ext>
            </a:extLst>
          </p:cNvPr>
          <p:cNvGrpSpPr/>
          <p:nvPr/>
        </p:nvGrpSpPr>
        <p:grpSpPr>
          <a:xfrm>
            <a:off x="5852369" y="2961148"/>
            <a:ext cx="2330705" cy="869372"/>
            <a:chOff x="7620000" y="1115371"/>
            <a:chExt cx="1028691" cy="1027167"/>
          </a:xfrm>
        </p:grpSpPr>
        <p:sp>
          <p:nvSpPr>
            <p:cNvPr id="23" name="矩形: 对角圆角 43">
              <a:extLst>
                <a:ext uri="{FF2B5EF4-FFF2-40B4-BE49-F238E27FC236}">
                  <a16:creationId xmlns:a16="http://schemas.microsoft.com/office/drawing/2014/main" id="{A42275EA-A5A8-411C-87A4-CD77279E9870}"/>
                </a:ext>
              </a:extLst>
            </p:cNvPr>
            <p:cNvSpPr/>
            <p:nvPr/>
          </p:nvSpPr>
          <p:spPr>
            <a:xfrm>
              <a:off x="7696200" y="1190047"/>
              <a:ext cx="952491" cy="952491"/>
            </a:xfrm>
            <a:prstGeom prst="round2Diag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矩形: 对角圆角 48">
              <a:extLst>
                <a:ext uri="{FF2B5EF4-FFF2-40B4-BE49-F238E27FC236}">
                  <a16:creationId xmlns:a16="http://schemas.microsoft.com/office/drawing/2014/main" id="{BBC18A26-0B64-4182-9BC3-A1E4274C8ECE}"/>
                </a:ext>
              </a:extLst>
            </p:cNvPr>
            <p:cNvSpPr/>
            <p:nvPr/>
          </p:nvSpPr>
          <p:spPr>
            <a:xfrm>
              <a:off x="7620000" y="1115371"/>
              <a:ext cx="952491" cy="952491"/>
            </a:xfrm>
            <a:prstGeom prst="round2Diag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B218593A-0776-4671-B8A7-7488199C7E3D}"/>
              </a:ext>
            </a:extLst>
          </p:cNvPr>
          <p:cNvSpPr txBox="1"/>
          <p:nvPr/>
        </p:nvSpPr>
        <p:spPr>
          <a:xfrm>
            <a:off x="5918348" y="3030140"/>
            <a:ext cx="212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方正仿宋_GBK" panose="03000509000000000000" charset="-122"/>
              </a:rPr>
              <a:t>摸清“校情”</a:t>
            </a:r>
            <a:endParaRPr lang="zh-CN" altLang="en-US" sz="2800" dirty="0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409397A-907D-4763-81CC-38B325FF2251}"/>
              </a:ext>
            </a:extLst>
          </p:cNvPr>
          <p:cNvGrpSpPr/>
          <p:nvPr/>
        </p:nvGrpSpPr>
        <p:grpSpPr>
          <a:xfrm>
            <a:off x="5850058" y="4905152"/>
            <a:ext cx="2333015" cy="869372"/>
            <a:chOff x="7620000" y="1115371"/>
            <a:chExt cx="1028691" cy="1027167"/>
          </a:xfrm>
        </p:grpSpPr>
        <p:sp>
          <p:nvSpPr>
            <p:cNvPr id="27" name="矩形: 对角圆角 43">
              <a:extLst>
                <a:ext uri="{FF2B5EF4-FFF2-40B4-BE49-F238E27FC236}">
                  <a16:creationId xmlns:a16="http://schemas.microsoft.com/office/drawing/2014/main" id="{E34E9D8E-663A-489E-9D32-C78A0DDA4A13}"/>
                </a:ext>
              </a:extLst>
            </p:cNvPr>
            <p:cNvSpPr/>
            <p:nvPr/>
          </p:nvSpPr>
          <p:spPr>
            <a:xfrm>
              <a:off x="7696200" y="1190047"/>
              <a:ext cx="952491" cy="952491"/>
            </a:xfrm>
            <a:prstGeom prst="round2Diag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: 对角圆角 48">
              <a:extLst>
                <a:ext uri="{FF2B5EF4-FFF2-40B4-BE49-F238E27FC236}">
                  <a16:creationId xmlns:a16="http://schemas.microsoft.com/office/drawing/2014/main" id="{BA11EE62-71F2-4706-BF79-F24F4D9E7764}"/>
                </a:ext>
              </a:extLst>
            </p:cNvPr>
            <p:cNvSpPr/>
            <p:nvPr/>
          </p:nvSpPr>
          <p:spPr>
            <a:xfrm>
              <a:off x="7620000" y="1115371"/>
              <a:ext cx="952491" cy="952491"/>
            </a:xfrm>
            <a:prstGeom prst="round2Diag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645E5D1C-4466-4929-BCB4-06361B91D6EE}"/>
              </a:ext>
            </a:extLst>
          </p:cNvPr>
          <p:cNvSpPr txBox="1"/>
          <p:nvPr/>
        </p:nvSpPr>
        <p:spPr>
          <a:xfrm>
            <a:off x="5918762" y="5010101"/>
            <a:ext cx="209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方正仿宋_GBK" panose="03000509000000000000" charset="-122"/>
              </a:rPr>
              <a:t>把握“实情”</a:t>
            </a:r>
            <a:endParaRPr lang="zh-CN" altLang="en-US" sz="2800" dirty="0"/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0462E666-C5D3-4C12-B251-F29FF4231BB8}"/>
              </a:ext>
            </a:extLst>
          </p:cNvPr>
          <p:cNvCxnSpPr>
            <a:cxnSpLocks/>
          </p:cNvCxnSpPr>
          <p:nvPr/>
        </p:nvCxnSpPr>
        <p:spPr>
          <a:xfrm>
            <a:off x="8240559" y="4319814"/>
            <a:ext cx="734665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16A46366-066E-42DB-8655-CE954D0329A9}"/>
              </a:ext>
            </a:extLst>
          </p:cNvPr>
          <p:cNvCxnSpPr>
            <a:cxnSpLocks/>
          </p:cNvCxnSpPr>
          <p:nvPr/>
        </p:nvCxnSpPr>
        <p:spPr>
          <a:xfrm>
            <a:off x="8227641" y="3311392"/>
            <a:ext cx="734665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C961067B-A92B-4609-9CD5-BE310B17EB74}"/>
              </a:ext>
            </a:extLst>
          </p:cNvPr>
          <p:cNvCxnSpPr>
            <a:cxnSpLocks/>
          </p:cNvCxnSpPr>
          <p:nvPr/>
        </p:nvCxnSpPr>
        <p:spPr>
          <a:xfrm>
            <a:off x="8245719" y="2411457"/>
            <a:ext cx="734665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4E2F2B86-95F3-45FB-B572-84DE18AD744A}"/>
              </a:ext>
            </a:extLst>
          </p:cNvPr>
          <p:cNvGrpSpPr/>
          <p:nvPr/>
        </p:nvGrpSpPr>
        <p:grpSpPr>
          <a:xfrm>
            <a:off x="9228140" y="1926223"/>
            <a:ext cx="2480534" cy="869372"/>
            <a:chOff x="7620000" y="1115371"/>
            <a:chExt cx="1028691" cy="1027167"/>
          </a:xfrm>
        </p:grpSpPr>
        <p:sp>
          <p:nvSpPr>
            <p:cNvPr id="34" name="矩形: 对角圆角 59">
              <a:extLst>
                <a:ext uri="{FF2B5EF4-FFF2-40B4-BE49-F238E27FC236}">
                  <a16:creationId xmlns:a16="http://schemas.microsoft.com/office/drawing/2014/main" id="{3979A80F-33B6-4339-83D1-EAB81B9B0855}"/>
                </a:ext>
              </a:extLst>
            </p:cNvPr>
            <p:cNvSpPr/>
            <p:nvPr/>
          </p:nvSpPr>
          <p:spPr>
            <a:xfrm>
              <a:off x="7696200" y="1190047"/>
              <a:ext cx="952491" cy="952491"/>
            </a:xfrm>
            <a:prstGeom prst="round2Diag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矩形: 对角圆角 60">
              <a:extLst>
                <a:ext uri="{FF2B5EF4-FFF2-40B4-BE49-F238E27FC236}">
                  <a16:creationId xmlns:a16="http://schemas.microsoft.com/office/drawing/2014/main" id="{6AB32819-BA10-47D3-B1D2-0E61127C2988}"/>
                </a:ext>
              </a:extLst>
            </p:cNvPr>
            <p:cNvSpPr/>
            <p:nvPr/>
          </p:nvSpPr>
          <p:spPr>
            <a:xfrm>
              <a:off x="7620000" y="1115371"/>
              <a:ext cx="952491" cy="952491"/>
            </a:xfrm>
            <a:prstGeom prst="round2Diag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B93A69AD-0CBD-45D8-8EFB-D1BD3F413178}"/>
              </a:ext>
            </a:extLst>
          </p:cNvPr>
          <p:cNvSpPr txBox="1"/>
          <p:nvPr/>
        </p:nvSpPr>
        <p:spPr>
          <a:xfrm>
            <a:off x="9315211" y="2021053"/>
            <a:ext cx="247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方正仿宋_GBK" panose="03000509000000000000" charset="-122"/>
              </a:rPr>
              <a:t>上级文件精神</a:t>
            </a:r>
            <a:endParaRPr lang="zh-CN" altLang="en-US" sz="2800" dirty="0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F19C06C-3A7F-4438-A75E-055291813596}"/>
              </a:ext>
            </a:extLst>
          </p:cNvPr>
          <p:cNvGrpSpPr/>
          <p:nvPr/>
        </p:nvGrpSpPr>
        <p:grpSpPr>
          <a:xfrm>
            <a:off x="9245538" y="3882790"/>
            <a:ext cx="2463136" cy="869372"/>
            <a:chOff x="7620000" y="1115371"/>
            <a:chExt cx="1028691" cy="1027167"/>
          </a:xfrm>
        </p:grpSpPr>
        <p:sp>
          <p:nvSpPr>
            <p:cNvPr id="39" name="矩形: 对角圆角 59">
              <a:extLst>
                <a:ext uri="{FF2B5EF4-FFF2-40B4-BE49-F238E27FC236}">
                  <a16:creationId xmlns:a16="http://schemas.microsoft.com/office/drawing/2014/main" id="{B134F952-F497-4D1F-9FE6-43ABD6B3DC55}"/>
                </a:ext>
              </a:extLst>
            </p:cNvPr>
            <p:cNvSpPr/>
            <p:nvPr/>
          </p:nvSpPr>
          <p:spPr>
            <a:xfrm>
              <a:off x="7696200" y="1190047"/>
              <a:ext cx="952491" cy="952491"/>
            </a:xfrm>
            <a:prstGeom prst="round2Diag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矩形: 对角圆角 60">
              <a:extLst>
                <a:ext uri="{FF2B5EF4-FFF2-40B4-BE49-F238E27FC236}">
                  <a16:creationId xmlns:a16="http://schemas.microsoft.com/office/drawing/2014/main" id="{5B059C22-D710-4296-98EF-C09E24543AD5}"/>
                </a:ext>
              </a:extLst>
            </p:cNvPr>
            <p:cNvSpPr/>
            <p:nvPr/>
          </p:nvSpPr>
          <p:spPr>
            <a:xfrm>
              <a:off x="7620000" y="1115371"/>
              <a:ext cx="952491" cy="952491"/>
            </a:xfrm>
            <a:prstGeom prst="round2Diag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5DAFE6DC-BA10-443D-9510-970D6D575ED1}"/>
              </a:ext>
            </a:extLst>
          </p:cNvPr>
          <p:cNvSpPr txBox="1"/>
          <p:nvPr/>
        </p:nvSpPr>
        <p:spPr>
          <a:xfrm>
            <a:off x="9311223" y="3972540"/>
            <a:ext cx="2375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方正仿宋_GBK" panose="03000509000000000000" charset="-122"/>
              </a:rPr>
              <a:t>兄弟高校情况</a:t>
            </a:r>
            <a:endParaRPr lang="zh-CN" altLang="en-US" sz="2800" dirty="0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E468F93-8B5A-4CC7-A05A-FE62421C77DA}"/>
              </a:ext>
            </a:extLst>
          </p:cNvPr>
          <p:cNvGrpSpPr/>
          <p:nvPr/>
        </p:nvGrpSpPr>
        <p:grpSpPr>
          <a:xfrm>
            <a:off x="9209559" y="2884948"/>
            <a:ext cx="2499115" cy="869372"/>
            <a:chOff x="7620000" y="1115371"/>
            <a:chExt cx="1028691" cy="1027167"/>
          </a:xfrm>
        </p:grpSpPr>
        <p:sp>
          <p:nvSpPr>
            <p:cNvPr id="43" name="矩形: 对角圆角 43">
              <a:extLst>
                <a:ext uri="{FF2B5EF4-FFF2-40B4-BE49-F238E27FC236}">
                  <a16:creationId xmlns:a16="http://schemas.microsoft.com/office/drawing/2014/main" id="{9D568E90-4AD9-4943-8D4A-C36B6C642443}"/>
                </a:ext>
              </a:extLst>
            </p:cNvPr>
            <p:cNvSpPr/>
            <p:nvPr/>
          </p:nvSpPr>
          <p:spPr>
            <a:xfrm>
              <a:off x="7696200" y="1190047"/>
              <a:ext cx="952491" cy="952491"/>
            </a:xfrm>
            <a:prstGeom prst="round2Diag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: 对角圆角 48">
              <a:extLst>
                <a:ext uri="{FF2B5EF4-FFF2-40B4-BE49-F238E27FC236}">
                  <a16:creationId xmlns:a16="http://schemas.microsoft.com/office/drawing/2014/main" id="{D556D487-055A-4BEB-A5DB-4EE91FCAA5D4}"/>
                </a:ext>
              </a:extLst>
            </p:cNvPr>
            <p:cNvSpPr/>
            <p:nvPr/>
          </p:nvSpPr>
          <p:spPr>
            <a:xfrm>
              <a:off x="7620000" y="1115371"/>
              <a:ext cx="952491" cy="952491"/>
            </a:xfrm>
            <a:prstGeom prst="round2Diag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6A3BB2C2-9181-4A9D-A8F6-0AD439291429}"/>
              </a:ext>
            </a:extLst>
          </p:cNvPr>
          <p:cNvSpPr txBox="1"/>
          <p:nvPr/>
        </p:nvSpPr>
        <p:spPr>
          <a:xfrm>
            <a:off x="9315211" y="2973803"/>
            <a:ext cx="2371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方正仿宋_GBK" panose="03000509000000000000" charset="-122"/>
              </a:rPr>
              <a:t>学校制度机制</a:t>
            </a:r>
            <a:endParaRPr lang="zh-CN" altLang="en-US" sz="2800" dirty="0"/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63A9F729-38D2-44CC-9B40-FE1BB0BE9BF8}"/>
              </a:ext>
            </a:extLst>
          </p:cNvPr>
          <p:cNvGrpSpPr/>
          <p:nvPr/>
        </p:nvGrpSpPr>
        <p:grpSpPr>
          <a:xfrm>
            <a:off x="9207248" y="4828952"/>
            <a:ext cx="2501425" cy="869372"/>
            <a:chOff x="7620000" y="1115371"/>
            <a:chExt cx="1028691" cy="1027167"/>
          </a:xfrm>
        </p:grpSpPr>
        <p:sp>
          <p:nvSpPr>
            <p:cNvPr id="47" name="矩形: 对角圆角 43">
              <a:extLst>
                <a:ext uri="{FF2B5EF4-FFF2-40B4-BE49-F238E27FC236}">
                  <a16:creationId xmlns:a16="http://schemas.microsoft.com/office/drawing/2014/main" id="{6C9BDF2C-8A23-4770-9D3F-CF2518560AAC}"/>
                </a:ext>
              </a:extLst>
            </p:cNvPr>
            <p:cNvSpPr/>
            <p:nvPr/>
          </p:nvSpPr>
          <p:spPr>
            <a:xfrm>
              <a:off x="7696200" y="1190047"/>
              <a:ext cx="952491" cy="952491"/>
            </a:xfrm>
            <a:prstGeom prst="round2Diag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矩形: 对角圆角 48">
              <a:extLst>
                <a:ext uri="{FF2B5EF4-FFF2-40B4-BE49-F238E27FC236}">
                  <a16:creationId xmlns:a16="http://schemas.microsoft.com/office/drawing/2014/main" id="{83579202-932F-42F8-85DA-1DDD23AD0A83}"/>
                </a:ext>
              </a:extLst>
            </p:cNvPr>
            <p:cNvSpPr/>
            <p:nvPr/>
          </p:nvSpPr>
          <p:spPr>
            <a:xfrm>
              <a:off x="7620000" y="1115371"/>
              <a:ext cx="952491" cy="952491"/>
            </a:xfrm>
            <a:prstGeom prst="round2Diag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751BABEE-D050-4D4B-AA68-E462B7A2A9CC}"/>
              </a:ext>
            </a:extLst>
          </p:cNvPr>
          <p:cNvSpPr txBox="1"/>
          <p:nvPr/>
        </p:nvSpPr>
        <p:spPr>
          <a:xfrm>
            <a:off x="9305522" y="4938514"/>
            <a:ext cx="2403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方正仿宋_GBK" panose="03000509000000000000" charset="-122"/>
              </a:rPr>
              <a:t>工作实际</a:t>
            </a:r>
            <a:endParaRPr lang="zh-CN" altLang="en-US" sz="2800" dirty="0"/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FB9379AE-B7D1-4C9D-8430-BC858752EDF8}"/>
              </a:ext>
            </a:extLst>
          </p:cNvPr>
          <p:cNvCxnSpPr>
            <a:cxnSpLocks/>
          </p:cNvCxnSpPr>
          <p:nvPr/>
        </p:nvCxnSpPr>
        <p:spPr>
          <a:xfrm>
            <a:off x="8178567" y="5241400"/>
            <a:ext cx="734665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"/>
          <p:cNvSpPr/>
          <p:nvPr/>
        </p:nvSpPr>
        <p:spPr>
          <a:xfrm>
            <a:off x="-222293" y="0"/>
            <a:ext cx="12636585" cy="71819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175">
            <a:solidFill>
              <a:schemeClr val="accent1">
                <a:lumMod val="75000"/>
              </a:schemeClr>
            </a:solidFill>
            <a:miter lim="400000"/>
          </a:ln>
        </p:spPr>
        <p:txBody>
          <a:bodyPr lIns="21968" tIns="21968" rIns="21968" bIns="21968" anchor="ctr"/>
          <a:lstStyle/>
          <a:p>
            <a:pPr defTabSz="228600">
              <a:defRPr sz="3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1600" dirty="0">
              <a:solidFill>
                <a:srgbClr val="002147"/>
              </a:solidFill>
            </a:endParaRPr>
          </a:p>
        </p:txBody>
      </p:sp>
      <p:pic>
        <p:nvPicPr>
          <p:cNvPr id="5" name="透明标志.png" descr="透明标志.png"/>
          <p:cNvPicPr>
            <a:picLocks noChangeAspect="1"/>
          </p:cNvPicPr>
          <p:nvPr/>
        </p:nvPicPr>
        <p:blipFill>
          <a:blip r:embed="rId3"/>
          <a:srcRect l="33637" t="22533" r="22189" b="56456"/>
          <a:stretch>
            <a:fillRect/>
          </a:stretch>
        </p:blipFill>
        <p:spPr>
          <a:xfrm>
            <a:off x="367059" y="468420"/>
            <a:ext cx="2120051" cy="713159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6" name="公文处理经验分享"/>
          <p:cNvSpPr txBox="1"/>
          <p:nvPr/>
        </p:nvSpPr>
        <p:spPr>
          <a:xfrm>
            <a:off x="694234" y="2228107"/>
            <a:ext cx="11638754" cy="2137246"/>
          </a:xfrm>
          <a:prstGeom prst="rect">
            <a:avLst/>
          </a:prstGeom>
          <a:ln w="3175">
            <a:miter lim="400000"/>
          </a:ln>
        </p:spPr>
        <p:txBody>
          <a:bodyPr wrap="square" lIns="21968" tIns="21968" rIns="21968" bIns="21968" anchor="ctr">
            <a:spAutoFit/>
          </a:bodyPr>
          <a:lstStyle>
            <a:lvl1pPr>
              <a:defRPr sz="15000">
                <a:solidFill>
                  <a:srgbClr val="FFFFFF"/>
                </a:solidFill>
                <a:latin typeface="HGGTZH Bold"/>
                <a:ea typeface="HGGTZH Bold"/>
                <a:cs typeface="HGGTZH Bold"/>
                <a:sym typeface="HGGTZH Bold"/>
              </a:defRPr>
            </a:lvl1pPr>
          </a:lstStyle>
          <a:p>
            <a:pPr algn="ctr"/>
            <a:r>
              <a:rPr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保持历史耐心，</a:t>
            </a:r>
          </a:p>
          <a:p>
            <a:pPr algn="ctr"/>
            <a:r>
              <a:rPr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坚持稳中求进、循序渐进、持续推进。</a:t>
            </a:r>
          </a:p>
          <a:p>
            <a:pPr algn="ctr"/>
            <a:r>
              <a:rPr 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鼎新楼.png" descr="鼎新楼.png"/>
          <p:cNvPicPr>
            <a:picLocks noChangeAspect="1"/>
          </p:cNvPicPr>
          <p:nvPr/>
        </p:nvPicPr>
        <p:blipFill>
          <a:blip r:embed="rId4"/>
          <a:srcRect l="4554" r="6584"/>
          <a:stretch>
            <a:fillRect/>
          </a:stretch>
        </p:blipFill>
        <p:spPr>
          <a:xfrm>
            <a:off x="186234" y="4411050"/>
            <a:ext cx="11819579" cy="3261433"/>
          </a:xfrm>
          <a:prstGeom prst="rect">
            <a:avLst/>
          </a:prstGeom>
          <a:ln w="3175">
            <a:miter lim="400000"/>
            <a:headEnd/>
            <a:tailEnd/>
          </a:ln>
          <a:effectLst>
            <a:softEdge rad="0"/>
          </a:effectLst>
        </p:spPr>
      </p:pic>
      <p:grpSp>
        <p:nvGrpSpPr>
          <p:cNvPr id="8" name="成组"/>
          <p:cNvGrpSpPr/>
          <p:nvPr/>
        </p:nvGrpSpPr>
        <p:grpSpPr>
          <a:xfrm>
            <a:off x="4053921" y="4119563"/>
            <a:ext cx="2918572" cy="582974"/>
            <a:chOff x="0" y="83264"/>
            <a:chExt cx="5837142" cy="1165944"/>
          </a:xfrm>
        </p:grpSpPr>
        <p:sp>
          <p:nvSpPr>
            <p:cNvPr id="9" name="校长办公室"/>
            <p:cNvSpPr txBox="1"/>
            <p:nvPr/>
          </p:nvSpPr>
          <p:spPr>
            <a:xfrm>
              <a:off x="0" y="83264"/>
              <a:ext cx="88860" cy="1165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none" lIns="21968" tIns="21968" rIns="21968" bIns="21968" numCol="1" anchor="ctr">
              <a:spAutoFit/>
            </a:bodyPr>
            <a:lstStyle>
              <a:lvl1pPr>
                <a:defRPr sz="7000">
                  <a:solidFill>
                    <a:srgbClr val="FFFFFF"/>
                  </a:solidFill>
                  <a:latin typeface="SF Pro Text Bold"/>
                  <a:ea typeface="SF Pro Text Bold"/>
                  <a:cs typeface="SF Pro Text Bold"/>
                  <a:sym typeface="SF Pro Text Bold"/>
                </a:defRPr>
              </a:lvl1pPr>
            </a:lstStyle>
            <a:p>
              <a:endParaRPr sz="35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" name="张玉珠"/>
            <p:cNvSpPr txBox="1"/>
            <p:nvPr/>
          </p:nvSpPr>
          <p:spPr>
            <a:xfrm>
              <a:off x="5748282" y="83264"/>
              <a:ext cx="88860" cy="1165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none" lIns="21968" tIns="21968" rIns="21968" bIns="21968" numCol="1" anchor="ctr">
              <a:spAutoFit/>
            </a:bodyPr>
            <a:lstStyle>
              <a:lvl1pPr>
                <a:defRPr sz="7000">
                  <a:solidFill>
                    <a:srgbClr val="FFFFFF"/>
                  </a:solidFill>
                  <a:latin typeface="SF Pro Text Bold"/>
                  <a:ea typeface="SF Pro Text Bold"/>
                  <a:cs typeface="SF Pro Text Bold"/>
                  <a:sym typeface="SF Pro Text Bold"/>
                </a:defRPr>
              </a:lvl1pPr>
            </a:lstStyle>
            <a:p>
              <a:endParaRPr sz="35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4"/>
            <a:ext cx="11070946" cy="469954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/>
              <a:t>第一部分 公文基本情况</a:t>
            </a:r>
            <a:endParaRPr lang="zh-CN" altLang="en-US" sz="4000" dirty="0">
              <a:latin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二、公文有哪些种类？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359626" y="2334307"/>
            <a:ext cx="727153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法定文种：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命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令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报、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告、</a:t>
            </a:r>
            <a:r>
              <a:rPr lang="zh-CN" altLang="en-US" sz="3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案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决议、决定、通告、意见、通知、通报、报告、请示、批复、函、纪要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——《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党政机关公文处理工作条例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31409" y="1971477"/>
            <a:ext cx="8327967" cy="3867066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"/>
          <p:cNvSpPr/>
          <p:nvPr/>
        </p:nvSpPr>
        <p:spPr>
          <a:xfrm>
            <a:off x="-222293" y="0"/>
            <a:ext cx="12636585" cy="718199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175">
            <a:solidFill>
              <a:schemeClr val="accent1">
                <a:lumMod val="75000"/>
              </a:schemeClr>
            </a:solidFill>
            <a:miter lim="400000"/>
          </a:ln>
        </p:spPr>
        <p:txBody>
          <a:bodyPr lIns="21968" tIns="21968" rIns="21968" bIns="21968" anchor="ctr"/>
          <a:lstStyle/>
          <a:p>
            <a:pPr defTabSz="228600">
              <a:defRPr sz="32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1600" dirty="0">
              <a:solidFill>
                <a:srgbClr val="002147"/>
              </a:solidFill>
            </a:endParaRPr>
          </a:p>
        </p:txBody>
      </p:sp>
      <p:pic>
        <p:nvPicPr>
          <p:cNvPr id="5" name="透明标志.png" descr="透明标志.png"/>
          <p:cNvPicPr>
            <a:picLocks noChangeAspect="1"/>
          </p:cNvPicPr>
          <p:nvPr/>
        </p:nvPicPr>
        <p:blipFill>
          <a:blip r:embed="rId3"/>
          <a:srcRect l="33637" t="22533" r="22189" b="56456"/>
          <a:stretch>
            <a:fillRect/>
          </a:stretch>
        </p:blipFill>
        <p:spPr>
          <a:xfrm>
            <a:off x="367059" y="468420"/>
            <a:ext cx="2120051" cy="713159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6" name="公文处理经验分享"/>
          <p:cNvSpPr txBox="1"/>
          <p:nvPr/>
        </p:nvSpPr>
        <p:spPr>
          <a:xfrm>
            <a:off x="694234" y="2720550"/>
            <a:ext cx="11638754" cy="1152361"/>
          </a:xfrm>
          <a:prstGeom prst="rect">
            <a:avLst/>
          </a:prstGeom>
          <a:ln w="3175">
            <a:miter lim="400000"/>
          </a:ln>
        </p:spPr>
        <p:txBody>
          <a:bodyPr wrap="square" lIns="21968" tIns="21968" rIns="21968" bIns="21968" anchor="ctr">
            <a:spAutoFit/>
          </a:bodyPr>
          <a:lstStyle>
            <a:lvl1pPr>
              <a:defRPr sz="15000">
                <a:solidFill>
                  <a:srgbClr val="FFFFFF"/>
                </a:solidFill>
                <a:latin typeface="HGGTZH Bold"/>
                <a:ea typeface="HGGTZH Bold"/>
                <a:cs typeface="HGGTZH Bold"/>
                <a:sym typeface="HGGTZH Bold"/>
              </a:defRPr>
            </a:lvl1pPr>
          </a:lstStyle>
          <a:p>
            <a:pPr algn="ctr"/>
            <a:r>
              <a:rPr lang="zh-CN" altLang="en-US" sz="7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    谢！</a:t>
            </a:r>
            <a:r>
              <a:rPr lang="en-US" sz="7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sz="7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鼎新楼.png" descr="鼎新楼.png"/>
          <p:cNvPicPr>
            <a:picLocks noChangeAspect="1"/>
          </p:cNvPicPr>
          <p:nvPr/>
        </p:nvPicPr>
        <p:blipFill>
          <a:blip r:embed="rId4"/>
          <a:srcRect l="4554" r="6584"/>
          <a:stretch>
            <a:fillRect/>
          </a:stretch>
        </p:blipFill>
        <p:spPr>
          <a:xfrm>
            <a:off x="186234" y="4411050"/>
            <a:ext cx="11819579" cy="3261433"/>
          </a:xfrm>
          <a:prstGeom prst="rect">
            <a:avLst/>
          </a:prstGeom>
          <a:ln w="3175">
            <a:miter lim="400000"/>
            <a:headEnd/>
            <a:tailEnd/>
          </a:ln>
          <a:effectLst>
            <a:softEdge rad="0"/>
          </a:effectLst>
        </p:spPr>
      </p:pic>
      <p:grpSp>
        <p:nvGrpSpPr>
          <p:cNvPr id="8" name="成组"/>
          <p:cNvGrpSpPr/>
          <p:nvPr/>
        </p:nvGrpSpPr>
        <p:grpSpPr>
          <a:xfrm>
            <a:off x="4053921" y="4119563"/>
            <a:ext cx="2918572" cy="582974"/>
            <a:chOff x="0" y="83264"/>
            <a:chExt cx="5837142" cy="1165944"/>
          </a:xfrm>
        </p:grpSpPr>
        <p:sp>
          <p:nvSpPr>
            <p:cNvPr id="9" name="校长办公室"/>
            <p:cNvSpPr txBox="1"/>
            <p:nvPr/>
          </p:nvSpPr>
          <p:spPr>
            <a:xfrm>
              <a:off x="0" y="83264"/>
              <a:ext cx="88860" cy="1165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none" lIns="21968" tIns="21968" rIns="21968" bIns="21968" numCol="1" anchor="ctr">
              <a:spAutoFit/>
            </a:bodyPr>
            <a:lstStyle>
              <a:lvl1pPr>
                <a:defRPr sz="7000">
                  <a:solidFill>
                    <a:srgbClr val="FFFFFF"/>
                  </a:solidFill>
                  <a:latin typeface="SF Pro Text Bold"/>
                  <a:ea typeface="SF Pro Text Bold"/>
                  <a:cs typeface="SF Pro Text Bold"/>
                  <a:sym typeface="SF Pro Text Bold"/>
                </a:defRPr>
              </a:lvl1pPr>
            </a:lstStyle>
            <a:p>
              <a:endParaRPr sz="35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" name="张玉珠"/>
            <p:cNvSpPr txBox="1"/>
            <p:nvPr/>
          </p:nvSpPr>
          <p:spPr>
            <a:xfrm>
              <a:off x="5748282" y="83264"/>
              <a:ext cx="88860" cy="1165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none" lIns="21968" tIns="21968" rIns="21968" bIns="21968" numCol="1" anchor="ctr">
              <a:spAutoFit/>
            </a:bodyPr>
            <a:lstStyle>
              <a:lvl1pPr>
                <a:defRPr sz="7000">
                  <a:solidFill>
                    <a:srgbClr val="FFFFFF"/>
                  </a:solidFill>
                  <a:latin typeface="SF Pro Text Bold"/>
                  <a:ea typeface="SF Pro Text Bold"/>
                  <a:cs typeface="SF Pro Text Bold"/>
                  <a:sym typeface="SF Pro Text Bold"/>
                </a:defRPr>
              </a:lvl1pPr>
            </a:lstStyle>
            <a:p>
              <a:endParaRPr sz="35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174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4"/>
            <a:ext cx="11070946" cy="469954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/>
              <a:t>第一部分 公文基本情况</a:t>
            </a:r>
            <a:endParaRPr lang="zh-CN" altLang="en-US" sz="4000" dirty="0">
              <a:latin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二、公文有哪些种类？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010159" y="1788395"/>
            <a:ext cx="490098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学校使用的文种：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strike="sngStrik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命</a:t>
            </a:r>
            <a:r>
              <a:rPr lang="zh-CN" altLang="en-US" sz="3200" strike="sngStrike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令</a:t>
            </a:r>
            <a:r>
              <a:rPr lang="zh-CN" altLang="en-US" sz="3200" strike="sngStrike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3200" strike="sngStrike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</a:t>
            </a:r>
            <a:r>
              <a:rPr lang="zh-CN" altLang="en-US" sz="3200" strike="sngStrike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报、</a:t>
            </a:r>
            <a:r>
              <a:rPr lang="zh-CN" altLang="en-US" sz="3200" strike="sngStrike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</a:t>
            </a:r>
            <a:r>
              <a:rPr lang="zh-CN" altLang="en-US" sz="3200" strike="sngStrik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告、</a:t>
            </a:r>
            <a:r>
              <a:rPr lang="zh-CN" altLang="en-US" sz="3200" strike="sngStrike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</a:t>
            </a:r>
            <a:r>
              <a:rPr lang="zh-CN" altLang="en-US" sz="3200" strike="sngStrike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案</a:t>
            </a:r>
            <a:endParaRPr lang="en-US" altLang="zh-CN" sz="3200" strike="sngStrik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决议、决定、通告、意见、通知、通报、报告、请示、批复、函、纪要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——《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吉林大学公文处理办法（试行）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036" y="1278793"/>
            <a:ext cx="4258657" cy="5030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/>
          <p:cNvSpPr/>
          <p:nvPr/>
        </p:nvSpPr>
        <p:spPr>
          <a:xfrm>
            <a:off x="1831409" y="1788395"/>
            <a:ext cx="5255191" cy="4139964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4"/>
            <a:ext cx="11070946" cy="469954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/>
              <a:t>第一部分 公文基本情况</a:t>
            </a:r>
            <a:endParaRPr lang="zh-CN" altLang="en-US" sz="4000" dirty="0">
              <a:latin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二、公文有哪些种类？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538" y="1756177"/>
            <a:ext cx="4081701" cy="482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2" y="1652484"/>
            <a:ext cx="7625167" cy="476650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26943" y="1756177"/>
            <a:ext cx="7329596" cy="4662809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088669" y="1749183"/>
            <a:ext cx="3913010" cy="4669803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50262" y="126404"/>
            <a:ext cx="11070946" cy="469954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/>
              <a:t>第一部分 公文基本情况</a:t>
            </a:r>
            <a:endParaRPr lang="zh-CN" altLang="en-US" sz="4000" dirty="0">
              <a:latin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9382" y="914716"/>
            <a:ext cx="11942618" cy="45719"/>
          </a:xfrm>
          <a:prstGeom prst="rect">
            <a:avLst/>
          </a:prstGeom>
          <a:solidFill>
            <a:srgbClr val="3143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 bwMode="auto">
          <a:xfrm>
            <a:off x="800100" y="960435"/>
            <a:ext cx="7056438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zh-CN" altLang="en-US" sz="3600" b="1" dirty="0">
                <a:solidFill>
                  <a:srgbClr val="31437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二、公文有哪些种类？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3" y="1756881"/>
            <a:ext cx="5768349" cy="433651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26943" y="1756178"/>
            <a:ext cx="5768349" cy="4435956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237A3A0-B0D3-49AB-916B-ACDE00553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23" y="1786400"/>
            <a:ext cx="5434819" cy="404531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B12D64F-E5D8-4C14-85D4-8A8D58B4BC80}"/>
              </a:ext>
            </a:extLst>
          </p:cNvPr>
          <p:cNvSpPr/>
          <p:nvPr/>
        </p:nvSpPr>
        <p:spPr>
          <a:xfrm>
            <a:off x="6412522" y="1756179"/>
            <a:ext cx="5434819" cy="4435956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e1623e56-2f4a-44a5-9cdc-0edc78335f89"/>
  <p:tag name="COMMONDATA" val="eyJoZGlkIjoiZTM4ZDdlZTEwNmI3ZDJlY2Q1ZDk3ZTI1MjUyY2M1MWE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6374.99842519685,&quot;width&quot;:942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5954</TotalTime>
  <Words>3550</Words>
  <Application>Microsoft Office PowerPoint</Application>
  <PresentationFormat>宽屏</PresentationFormat>
  <Paragraphs>538</Paragraphs>
  <Slides>60</Slides>
  <Notes>60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78" baseType="lpstr">
      <vt:lpstr>Avenir Next Medium</vt:lpstr>
      <vt:lpstr>FZHei-B01</vt:lpstr>
      <vt:lpstr>HGGTZH Bold</vt:lpstr>
      <vt:lpstr>SF Pro Text Bold</vt:lpstr>
      <vt:lpstr>等线</vt:lpstr>
      <vt:lpstr>等线 Light</vt:lpstr>
      <vt:lpstr>方正仿宋_GBK</vt:lpstr>
      <vt:lpstr>方正小标宋简体</vt:lpstr>
      <vt:lpstr>仿宋_GB2312</vt:lpstr>
      <vt:lpstr>黑体</vt:lpstr>
      <vt:lpstr>华文中宋</vt:lpstr>
      <vt:lpstr>楷体</vt:lpstr>
      <vt:lpstr>宋体</vt:lpstr>
      <vt:lpstr>微软雅黑</vt:lpstr>
      <vt:lpstr>Arial</vt:lpstr>
      <vt:lpstr>Calibri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lenovo</cp:lastModifiedBy>
  <cp:revision>508</cp:revision>
  <dcterms:created xsi:type="dcterms:W3CDTF">2022-12-06T01:51:00Z</dcterms:created>
  <dcterms:modified xsi:type="dcterms:W3CDTF">2023-03-08T00:22:27Z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5419D749ECC749F2B7B510860FCCD635</vt:lpwstr>
  </property>
  <property fmtid="{D5CDD505-2E9C-101B-9397-08002B2CF9AE}" pid="3" name="KSOProductBuildVer">
    <vt:lpwstr>2052-11.1.0.13703</vt:lpwstr>
  </property>
</Properties>
</file>